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5" r:id="rId1"/>
    <p:sldMasterId id="2147484019" r:id="rId2"/>
  </p:sldMasterIdLst>
  <p:notesMasterIdLst>
    <p:notesMasterId r:id="rId44"/>
  </p:notesMasterIdLst>
  <p:sldIdLst>
    <p:sldId id="389" r:id="rId3"/>
    <p:sldId id="412" r:id="rId4"/>
    <p:sldId id="427" r:id="rId5"/>
    <p:sldId id="425" r:id="rId6"/>
    <p:sldId id="497" r:id="rId7"/>
    <p:sldId id="489" r:id="rId8"/>
    <p:sldId id="451" r:id="rId9"/>
    <p:sldId id="426" r:id="rId10"/>
    <p:sldId id="516" r:id="rId11"/>
    <p:sldId id="490" r:id="rId12"/>
    <p:sldId id="508" r:id="rId13"/>
    <p:sldId id="488" r:id="rId14"/>
    <p:sldId id="487" r:id="rId15"/>
    <p:sldId id="492" r:id="rId16"/>
    <p:sldId id="493" r:id="rId17"/>
    <p:sldId id="494" r:id="rId18"/>
    <p:sldId id="496" r:id="rId19"/>
    <p:sldId id="495" r:id="rId20"/>
    <p:sldId id="491" r:id="rId21"/>
    <p:sldId id="464" r:id="rId22"/>
    <p:sldId id="448" r:id="rId23"/>
    <p:sldId id="511" r:id="rId24"/>
    <p:sldId id="510" r:id="rId25"/>
    <p:sldId id="449" r:id="rId26"/>
    <p:sldId id="429" r:id="rId27"/>
    <p:sldId id="504" r:id="rId28"/>
    <p:sldId id="505" r:id="rId29"/>
    <p:sldId id="506" r:id="rId30"/>
    <p:sldId id="450" r:id="rId31"/>
    <p:sldId id="513" r:id="rId32"/>
    <p:sldId id="498" r:id="rId33"/>
    <p:sldId id="499" r:id="rId34"/>
    <p:sldId id="500" r:id="rId35"/>
    <p:sldId id="501" r:id="rId36"/>
    <p:sldId id="503" r:id="rId37"/>
    <p:sldId id="515" r:id="rId38"/>
    <p:sldId id="514" r:id="rId39"/>
    <p:sldId id="419" r:id="rId40"/>
    <p:sldId id="517" r:id="rId41"/>
    <p:sldId id="459" r:id="rId42"/>
    <p:sldId id="39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9995"/>
    <a:srgbClr val="DDDDDD"/>
    <a:srgbClr val="4189CC"/>
    <a:srgbClr val="FFFD78"/>
    <a:srgbClr val="6D97BF"/>
    <a:srgbClr val="A0B0C1"/>
    <a:srgbClr val="8C110A"/>
    <a:srgbClr val="1C1C1C"/>
    <a:srgbClr val="AFB09F"/>
    <a:srgbClr val="C8B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5945"/>
    <p:restoredTop sz="78984"/>
  </p:normalViewPr>
  <p:slideViewPr>
    <p:cSldViewPr snapToGrid="0" snapToObjects="1" showGuides="1">
      <p:cViewPr>
        <p:scale>
          <a:sx n="80" d="100"/>
          <a:sy n="80" d="100"/>
        </p:scale>
        <p:origin x="1280" y="584"/>
      </p:cViewPr>
      <p:guideLst>
        <p:guide orient="horz" pos="2160"/>
        <p:guide pos="3216"/>
      </p:guideLst>
    </p:cSldViewPr>
  </p:slideViewPr>
  <p:outlineViewPr>
    <p:cViewPr>
      <p:scale>
        <a:sx n="33" d="100"/>
        <a:sy n="33" d="100"/>
      </p:scale>
      <p:origin x="0" y="-138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15D8C-BFDF-2D42-931F-25E06C5F5D52}" type="datetimeFigureOut">
              <a:rPr lang="en-US" smtClean="0"/>
              <a:t>3/15/17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44A0E-38FD-2445-AB69-5F020EC840AE}" type="slidenum">
              <a:rPr lang="en-US" smtClean="0"/>
              <a:t>‹#›</a:t>
            </a:fld>
            <a:endParaRPr lang="en-US" dirty="0"/>
          </a:p>
        </p:txBody>
      </p:sp>
    </p:spTree>
    <p:extLst>
      <p:ext uri="{BB962C8B-B14F-4D97-AF65-F5344CB8AC3E}">
        <p14:creationId xmlns:p14="http://schemas.microsoft.com/office/powerpoint/2010/main" val="139203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a:t>
            </a:fld>
            <a:endParaRPr lang="en-US" dirty="0"/>
          </a:p>
        </p:txBody>
      </p:sp>
    </p:spTree>
    <p:extLst>
      <p:ext uri="{BB962C8B-B14F-4D97-AF65-F5344CB8AC3E}">
        <p14:creationId xmlns:p14="http://schemas.microsoft.com/office/powerpoint/2010/main" val="201974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10</a:t>
            </a:fld>
            <a:endParaRPr lang="en-US" dirty="0"/>
          </a:p>
        </p:txBody>
      </p:sp>
    </p:spTree>
    <p:extLst>
      <p:ext uri="{BB962C8B-B14F-4D97-AF65-F5344CB8AC3E}">
        <p14:creationId xmlns:p14="http://schemas.microsoft.com/office/powerpoint/2010/main" val="144200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11</a:t>
            </a:fld>
            <a:endParaRPr lang="en-US" dirty="0"/>
          </a:p>
        </p:txBody>
      </p:sp>
    </p:spTree>
    <p:extLst>
      <p:ext uri="{BB962C8B-B14F-4D97-AF65-F5344CB8AC3E}">
        <p14:creationId xmlns:p14="http://schemas.microsoft.com/office/powerpoint/2010/main" val="210991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0063D-27D6-4C40-93B7-4A8BBDBB6736}" type="slidenum">
              <a:rPr lang="en-US" smtClean="0"/>
              <a:t>12</a:t>
            </a:fld>
            <a:endParaRPr lang="en-US" dirty="0"/>
          </a:p>
        </p:txBody>
      </p:sp>
    </p:spTree>
    <p:extLst>
      <p:ext uri="{BB962C8B-B14F-4D97-AF65-F5344CB8AC3E}">
        <p14:creationId xmlns:p14="http://schemas.microsoft.com/office/powerpoint/2010/main" val="84911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13</a:t>
            </a:fld>
            <a:endParaRPr lang="en-US" dirty="0"/>
          </a:p>
        </p:txBody>
      </p:sp>
    </p:spTree>
    <p:extLst>
      <p:ext uri="{BB962C8B-B14F-4D97-AF65-F5344CB8AC3E}">
        <p14:creationId xmlns:p14="http://schemas.microsoft.com/office/powerpoint/2010/main" val="1345562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think of other</a:t>
            </a:r>
            <a:r>
              <a:rPr lang="en-US" baseline="0" dirty="0" smtClean="0"/>
              <a:t> examples?</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14</a:t>
            </a:fld>
            <a:endParaRPr lang="en-US" dirty="0"/>
          </a:p>
        </p:txBody>
      </p:sp>
    </p:spTree>
    <p:extLst>
      <p:ext uri="{BB962C8B-B14F-4D97-AF65-F5344CB8AC3E}">
        <p14:creationId xmlns:p14="http://schemas.microsoft.com/office/powerpoint/2010/main" val="627208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15</a:t>
            </a:fld>
            <a:endParaRPr lang="en-US" dirty="0"/>
          </a:p>
        </p:txBody>
      </p:sp>
    </p:spTree>
    <p:extLst>
      <p:ext uri="{BB962C8B-B14F-4D97-AF65-F5344CB8AC3E}">
        <p14:creationId xmlns:p14="http://schemas.microsoft.com/office/powerpoint/2010/main" val="212235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16</a:t>
            </a:fld>
            <a:endParaRPr lang="en-US" dirty="0"/>
          </a:p>
        </p:txBody>
      </p:sp>
    </p:spTree>
    <p:extLst>
      <p:ext uri="{BB962C8B-B14F-4D97-AF65-F5344CB8AC3E}">
        <p14:creationId xmlns:p14="http://schemas.microsoft.com/office/powerpoint/2010/main" val="165058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17</a:t>
            </a:fld>
            <a:endParaRPr lang="en-US" dirty="0"/>
          </a:p>
        </p:txBody>
      </p:sp>
    </p:spTree>
    <p:extLst>
      <p:ext uri="{BB962C8B-B14F-4D97-AF65-F5344CB8AC3E}">
        <p14:creationId xmlns:p14="http://schemas.microsoft.com/office/powerpoint/2010/main" val="882528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this at 4/5/17</a:t>
            </a:r>
            <a:r>
              <a:rPr lang="en-US" baseline="0" dirty="0" smtClean="0"/>
              <a:t> workshop</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18</a:t>
            </a:fld>
            <a:endParaRPr lang="en-US" dirty="0"/>
          </a:p>
        </p:txBody>
      </p:sp>
    </p:spTree>
    <p:extLst>
      <p:ext uri="{BB962C8B-B14F-4D97-AF65-F5344CB8AC3E}">
        <p14:creationId xmlns:p14="http://schemas.microsoft.com/office/powerpoint/2010/main" val="142031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19</a:t>
            </a:fld>
            <a:endParaRPr lang="en-US" dirty="0"/>
          </a:p>
        </p:txBody>
      </p:sp>
    </p:spTree>
    <p:extLst>
      <p:ext uri="{BB962C8B-B14F-4D97-AF65-F5344CB8AC3E}">
        <p14:creationId xmlns:p14="http://schemas.microsoft.com/office/powerpoint/2010/main" val="195285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a:t>
            </a:fld>
            <a:endParaRPr lang="en-US" dirty="0"/>
          </a:p>
        </p:txBody>
      </p:sp>
    </p:spTree>
    <p:extLst>
      <p:ext uri="{BB962C8B-B14F-4D97-AF65-F5344CB8AC3E}">
        <p14:creationId xmlns:p14="http://schemas.microsoft.com/office/powerpoint/2010/main" val="1182473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loss is a real thing!!</a:t>
            </a:r>
          </a:p>
          <a:p>
            <a:endParaRPr lang="en-US" dirty="0" smtClean="0"/>
          </a:p>
          <a:p>
            <a:r>
              <a:rPr lang="en-US" dirty="0" smtClean="0"/>
              <a:t>http://petapixel.com/2015/02/11/experiment-shows-happens-repost-photo-instagram-90-times/</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20</a:t>
            </a:fld>
            <a:endParaRPr lang="en-US" dirty="0"/>
          </a:p>
        </p:txBody>
      </p:sp>
    </p:spTree>
    <p:extLst>
      <p:ext uri="{BB962C8B-B14F-4D97-AF65-F5344CB8AC3E}">
        <p14:creationId xmlns:p14="http://schemas.microsoft.com/office/powerpoint/2010/main" val="2109190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full citation: Michener, W. K., Brunt, J. W., Helly, J. J., Kirchner, T. B. and Stafford, S. G. (1997), NONGEOSPATIAL METADATA FOR THE ECOLOGICAL SCIENCES. Ecological Applications, 7: 330–342.</a:t>
            </a:r>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21</a:t>
            </a:fld>
            <a:endParaRPr lang="en-US" dirty="0"/>
          </a:p>
        </p:txBody>
      </p:sp>
    </p:spTree>
    <p:extLst>
      <p:ext uri="{BB962C8B-B14F-4D97-AF65-F5344CB8AC3E}">
        <p14:creationId xmlns:p14="http://schemas.microsoft.com/office/powerpoint/2010/main" val="7966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Paraphrasing</a:t>
            </a:r>
            <a:r>
              <a:rPr lang="en-US" baseline="0" dirty="0" smtClean="0"/>
              <a:t> </a:t>
            </a:r>
            <a:r>
              <a:rPr lang="en-US" sz="1200" dirty="0" smtClean="0"/>
              <a:t>Mark Holder from KU (evolutionary biologist)</a:t>
            </a:r>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22</a:t>
            </a:fld>
            <a:endParaRPr lang="en-US" dirty="0"/>
          </a:p>
        </p:txBody>
      </p:sp>
    </p:spTree>
    <p:extLst>
      <p:ext uri="{BB962C8B-B14F-4D97-AF65-F5344CB8AC3E}">
        <p14:creationId xmlns:p14="http://schemas.microsoft.com/office/powerpoint/2010/main" val="502244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23</a:t>
            </a:fld>
            <a:endParaRPr lang="en-US" dirty="0"/>
          </a:p>
        </p:txBody>
      </p:sp>
    </p:spTree>
    <p:extLst>
      <p:ext uri="{BB962C8B-B14F-4D97-AF65-F5344CB8AC3E}">
        <p14:creationId xmlns:p14="http://schemas.microsoft.com/office/powerpoint/2010/main" val="3027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Add a README.txt</a:t>
            </a:r>
            <a:r>
              <a:rPr lang="en-US" baseline="0" dirty="0" smtClean="0"/>
              <a:t> to one of your folders to add some descriptive information.</a:t>
            </a:r>
          </a:p>
          <a:p>
            <a:endParaRPr lang="en-US" dirty="0" smtClean="0"/>
          </a:p>
          <a:p>
            <a:r>
              <a:rPr lang="en-US" dirty="0" smtClean="0"/>
              <a:t>Another</a:t>
            </a:r>
            <a:r>
              <a:rPr lang="en-US" baseline="0" dirty="0" smtClean="0"/>
              <a:t> way to avoid information loss, provide some context for someone who might “discover” your work – but think about what you would want if you came across someone else’s data.</a:t>
            </a:r>
          </a:p>
          <a:p>
            <a:endParaRPr lang="en-US" dirty="0" smtClean="0"/>
          </a:p>
          <a:p>
            <a:r>
              <a:rPr lang="en-US" dirty="0" smtClean="0"/>
              <a:t>AKA</a:t>
            </a:r>
            <a:r>
              <a:rPr lang="en-US" baseline="0" dirty="0" smtClean="0"/>
              <a:t> METADATA: </a:t>
            </a:r>
            <a:r>
              <a:rPr lang="en-US" dirty="0" smtClean="0"/>
              <a:t>This is good practice along with DMP but is typically</a:t>
            </a:r>
            <a:r>
              <a:rPr lang="en-US" baseline="0" dirty="0" smtClean="0"/>
              <a:t> a required component for data sharing via repositories</a:t>
            </a:r>
          </a:p>
        </p:txBody>
      </p:sp>
      <p:sp>
        <p:nvSpPr>
          <p:cNvPr id="4" name="Slide Number Placeholder 3"/>
          <p:cNvSpPr>
            <a:spLocks noGrp="1"/>
          </p:cNvSpPr>
          <p:nvPr>
            <p:ph type="sldNum" sz="quarter" idx="10"/>
          </p:nvPr>
        </p:nvSpPr>
        <p:spPr/>
        <p:txBody>
          <a:bodyPr/>
          <a:lstStyle/>
          <a:p>
            <a:fld id="{D5B44A0E-38FD-2445-AB69-5F020EC840AE}" type="slidenum">
              <a:rPr lang="en-US" smtClean="0"/>
              <a:t>24</a:t>
            </a:fld>
            <a:endParaRPr lang="en-US" dirty="0"/>
          </a:p>
        </p:txBody>
      </p:sp>
    </p:spTree>
    <p:extLst>
      <p:ext uri="{BB962C8B-B14F-4D97-AF65-F5344CB8AC3E}">
        <p14:creationId xmlns:p14="http://schemas.microsoft.com/office/powerpoint/2010/main" val="101492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quick and dirty way to avoid info loss!</a:t>
            </a:r>
          </a:p>
        </p:txBody>
      </p:sp>
      <p:sp>
        <p:nvSpPr>
          <p:cNvPr id="4" name="Slide Number Placeholder 3"/>
          <p:cNvSpPr>
            <a:spLocks noGrp="1"/>
          </p:cNvSpPr>
          <p:nvPr>
            <p:ph type="sldNum" sz="quarter" idx="10"/>
          </p:nvPr>
        </p:nvSpPr>
        <p:spPr/>
        <p:txBody>
          <a:bodyPr/>
          <a:lstStyle/>
          <a:p>
            <a:fld id="{D5B44A0E-38FD-2445-AB69-5F020EC840AE}" type="slidenum">
              <a:rPr lang="en-US" smtClean="0"/>
              <a:t>25</a:t>
            </a:fld>
            <a:endParaRPr lang="en-US" dirty="0"/>
          </a:p>
        </p:txBody>
      </p:sp>
    </p:spTree>
    <p:extLst>
      <p:ext uri="{BB962C8B-B14F-4D97-AF65-F5344CB8AC3E}">
        <p14:creationId xmlns:p14="http://schemas.microsoft.com/office/powerpoint/2010/main" val="2054129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27</a:t>
            </a:fld>
            <a:endParaRPr lang="en-US" dirty="0"/>
          </a:p>
        </p:txBody>
      </p:sp>
    </p:spTree>
    <p:extLst>
      <p:ext uri="{BB962C8B-B14F-4D97-AF65-F5344CB8AC3E}">
        <p14:creationId xmlns:p14="http://schemas.microsoft.com/office/powerpoint/2010/main" val="415370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807B44-6E46-1541-9A34-5AD5ECCA6D2D}" type="slidenum">
              <a:rPr lang="en-US" smtClean="0"/>
              <a:t>28</a:t>
            </a:fld>
            <a:endParaRPr lang="en-US" dirty="0"/>
          </a:p>
        </p:txBody>
      </p:sp>
    </p:spTree>
    <p:extLst>
      <p:ext uri="{BB962C8B-B14F-4D97-AF65-F5344CB8AC3E}">
        <p14:creationId xmlns:p14="http://schemas.microsoft.com/office/powerpoint/2010/main" val="3612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Exercise: </a:t>
            </a:r>
            <a:r>
              <a:rPr lang="en-US" baseline="0" dirty="0" smtClean="0">
                <a:solidFill>
                  <a:srgbClr val="FF0000"/>
                </a:solidFill>
              </a:rPr>
              <a:t>Look up preservation/sharing requirements from relevant funders/publishers in your field – add link as an issue to the RPW repo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regulation is no joke: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plos guide: http://journals.plos.org/plosone/s/data-availability#loc-recommended-repositories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Challenging</a:t>
            </a:r>
            <a:r>
              <a:rPr lang="en-US" baseline="0" dirty="0" smtClean="0"/>
              <a:t> though: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HIPPA and anonymizing</a:t>
            </a:r>
            <a:r>
              <a:rPr lang="en-US" baseline="0" dirty="0" smtClean="0"/>
              <a:t> data!</a:t>
            </a:r>
          </a:p>
          <a:p>
            <a:r>
              <a:rPr lang="en-US" dirty="0" smtClean="0"/>
              <a:t>There’s a cost</a:t>
            </a:r>
          </a:p>
          <a:p>
            <a:r>
              <a:rPr lang="en-US" dirty="0" smtClean="0"/>
              <a:t>Upside</a:t>
            </a:r>
            <a:r>
              <a:rPr lang="en-US" baseline="0" dirty="0" smtClean="0"/>
              <a:t> is that it helps increase your impact (people cite data)</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29</a:t>
            </a:fld>
            <a:endParaRPr lang="en-US" dirty="0"/>
          </a:p>
        </p:txBody>
      </p:sp>
    </p:spTree>
    <p:extLst>
      <p:ext uri="{BB962C8B-B14F-4D97-AF65-F5344CB8AC3E}">
        <p14:creationId xmlns:p14="http://schemas.microsoft.com/office/powerpoint/2010/main" val="1780248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30</a:t>
            </a:fld>
            <a:endParaRPr lang="en-US" dirty="0"/>
          </a:p>
        </p:txBody>
      </p:sp>
    </p:spTree>
    <p:extLst>
      <p:ext uri="{BB962C8B-B14F-4D97-AF65-F5344CB8AC3E}">
        <p14:creationId xmlns:p14="http://schemas.microsoft.com/office/powerpoint/2010/main" val="60578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a:t>
            </a:fld>
            <a:endParaRPr lang="en-US" dirty="0"/>
          </a:p>
        </p:txBody>
      </p:sp>
    </p:spTree>
    <p:extLst>
      <p:ext uri="{BB962C8B-B14F-4D97-AF65-F5344CB8AC3E}">
        <p14:creationId xmlns:p14="http://schemas.microsoft.com/office/powerpoint/2010/main" val="88018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31</a:t>
            </a:fld>
            <a:endParaRPr lang="en-US" dirty="0"/>
          </a:p>
        </p:txBody>
      </p:sp>
    </p:spTree>
    <p:extLst>
      <p:ext uri="{BB962C8B-B14F-4D97-AF65-F5344CB8AC3E}">
        <p14:creationId xmlns:p14="http://schemas.microsoft.com/office/powerpoint/2010/main" val="110294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It’s in everyone’s best interest to document a data management plan</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32</a:t>
            </a:fld>
            <a:endParaRPr lang="en-US" dirty="0"/>
          </a:p>
        </p:txBody>
      </p:sp>
    </p:spTree>
    <p:extLst>
      <p:ext uri="{BB962C8B-B14F-4D97-AF65-F5344CB8AC3E}">
        <p14:creationId xmlns:p14="http://schemas.microsoft.com/office/powerpoint/2010/main" val="430886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Increased demand for data sharing</a:t>
            </a:r>
          </a:p>
          <a:p>
            <a:endParaRPr lang="en-US" baseline="0" dirty="0" smtClean="0"/>
          </a:p>
        </p:txBody>
      </p:sp>
      <p:sp>
        <p:nvSpPr>
          <p:cNvPr id="4" name="Slide Number Placeholder 3"/>
          <p:cNvSpPr>
            <a:spLocks noGrp="1"/>
          </p:cNvSpPr>
          <p:nvPr>
            <p:ph type="sldNum" sz="quarter" idx="10"/>
          </p:nvPr>
        </p:nvSpPr>
        <p:spPr/>
        <p:txBody>
          <a:bodyPr/>
          <a:lstStyle/>
          <a:p>
            <a:fld id="{69B36F8A-35C8-FD45-8207-12A478C1590A}" type="slidenum">
              <a:rPr lang="en-US" smtClean="0"/>
              <a:pPr/>
              <a:t>33</a:t>
            </a:fld>
            <a:endParaRPr lang="en-US" dirty="0"/>
          </a:p>
        </p:txBody>
      </p:sp>
    </p:spTree>
    <p:extLst>
      <p:ext uri="{BB962C8B-B14F-4D97-AF65-F5344CB8AC3E}">
        <p14:creationId xmlns:p14="http://schemas.microsoft.com/office/powerpoint/2010/main" val="940119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resource: https://gds.nih.gov/PDF/Supplemental_Info_GDS_Policy.pdf</a:t>
            </a:r>
          </a:p>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34</a:t>
            </a:fld>
            <a:endParaRPr lang="en-US" dirty="0"/>
          </a:p>
        </p:txBody>
      </p:sp>
    </p:spTree>
    <p:extLst>
      <p:ext uri="{BB962C8B-B14F-4D97-AF65-F5344CB8AC3E}">
        <p14:creationId xmlns:p14="http://schemas.microsoft.com/office/powerpoint/2010/main" val="146327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35</a:t>
            </a:fld>
            <a:endParaRPr lang="en-US" dirty="0"/>
          </a:p>
        </p:txBody>
      </p:sp>
    </p:spTree>
    <p:extLst>
      <p:ext uri="{BB962C8B-B14F-4D97-AF65-F5344CB8AC3E}">
        <p14:creationId xmlns:p14="http://schemas.microsoft.com/office/powerpoint/2010/main" val="1774688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sz="1200" kern="1200" dirty="0" smtClean="0">
                <a:solidFill>
                  <a:schemeClr val="tx1"/>
                </a:solidFill>
                <a:effectLst/>
                <a:latin typeface="+mn-lt"/>
                <a:ea typeface="+mn-ea"/>
                <a:cs typeface="+mn-cs"/>
              </a:rPr>
              <a:t>https://www.ersa.edu.au/data-management-checklist/</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36</a:t>
            </a:fld>
            <a:endParaRPr lang="en-US" dirty="0"/>
          </a:p>
        </p:txBody>
      </p:sp>
    </p:spTree>
    <p:extLst>
      <p:ext uri="{BB962C8B-B14F-4D97-AF65-F5344CB8AC3E}">
        <p14:creationId xmlns:p14="http://schemas.microsoft.com/office/powerpoint/2010/main" val="146346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37</a:t>
            </a:fld>
            <a:endParaRPr lang="en-US" dirty="0"/>
          </a:p>
        </p:txBody>
      </p:sp>
    </p:spTree>
    <p:extLst>
      <p:ext uri="{BB962C8B-B14F-4D97-AF65-F5344CB8AC3E}">
        <p14:creationId xmlns:p14="http://schemas.microsoft.com/office/powerpoint/2010/main" val="531008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38</a:t>
            </a:fld>
            <a:endParaRPr lang="en-US" dirty="0"/>
          </a:p>
        </p:txBody>
      </p:sp>
    </p:spTree>
    <p:extLst>
      <p:ext uri="{BB962C8B-B14F-4D97-AF65-F5344CB8AC3E}">
        <p14:creationId xmlns:p14="http://schemas.microsoft.com/office/powerpoint/2010/main" val="141758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39</a:t>
            </a:fld>
            <a:endParaRPr lang="en-US" dirty="0"/>
          </a:p>
        </p:txBody>
      </p:sp>
    </p:spTree>
    <p:extLst>
      <p:ext uri="{BB962C8B-B14F-4D97-AF65-F5344CB8AC3E}">
        <p14:creationId xmlns:p14="http://schemas.microsoft.com/office/powerpoint/2010/main" val="1940873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41</a:t>
            </a:fld>
            <a:endParaRPr lang="en-US" dirty="0"/>
          </a:p>
        </p:txBody>
      </p:sp>
    </p:spTree>
    <p:extLst>
      <p:ext uri="{BB962C8B-B14F-4D97-AF65-F5344CB8AC3E}">
        <p14:creationId xmlns:p14="http://schemas.microsoft.com/office/powerpoint/2010/main" val="133450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HERE</a:t>
            </a:r>
            <a:r>
              <a:rPr lang="uk-UA" altLang="en-US" dirty="0" smtClean="0"/>
              <a:t>’</a:t>
            </a:r>
            <a:r>
              <a:rPr lang="en-US" altLang="en-US" dirty="0" smtClean="0"/>
              <a:t>S</a:t>
            </a:r>
            <a:r>
              <a:rPr lang="en-US" altLang="en-US" baseline="0" dirty="0" smtClean="0"/>
              <a:t> THE ANSWER. lots of research done on this topic</a:t>
            </a:r>
            <a:r>
              <a:rPr lang="is-IS" altLang="en-US" baseline="0" smtClean="0"/>
              <a:t>…what can we learn from mapping this out?</a:t>
            </a:r>
            <a:endParaRPr lang="en-US" altLang="en-US" dirty="0" smtClean="0"/>
          </a:p>
          <a:p>
            <a:pPr eaLnBrk="1" hangingPunct="1">
              <a:spcBef>
                <a:spcPct val="0"/>
              </a:spcBef>
            </a:pPr>
            <a:r>
              <a:rPr lang="en-US" altLang="en-US" dirty="0" smtClean="0"/>
              <a:t>1. data users vs</a:t>
            </a:r>
            <a:r>
              <a:rPr lang="en-US" altLang="en-US" baseline="0" dirty="0" smtClean="0"/>
              <a:t> creators: </a:t>
            </a:r>
            <a:r>
              <a:rPr lang="en-US" altLang="en-US" dirty="0" smtClean="0"/>
              <a:t>Hybrid </a:t>
            </a:r>
            <a:r>
              <a:rPr lang="en-US" altLang="en-US" dirty="0"/>
              <a:t>is more suitable </a:t>
            </a:r>
            <a:r>
              <a:rPr lang="en-US" altLang="en-US" dirty="0" smtClean="0"/>
              <a:t>(</a:t>
            </a:r>
            <a:r>
              <a:rPr lang="en-US" altLang="en-US" dirty="0"/>
              <a:t>either in the field, at the bench, or modeling</a:t>
            </a:r>
            <a:r>
              <a:rPr lang="en-US" altLang="en-US" dirty="0" smtClean="0"/>
              <a:t>).</a:t>
            </a:r>
          </a:p>
          <a:p>
            <a:pPr eaLnBrk="1" hangingPunct="1">
              <a:spcBef>
                <a:spcPct val="0"/>
              </a:spcBef>
            </a:pPr>
            <a:r>
              <a:rPr lang="en-US" altLang="en-US" dirty="0" smtClean="0"/>
              <a:t>2. Not linear; not all researchers</a:t>
            </a:r>
            <a:r>
              <a:rPr lang="en-US" altLang="en-US" baseline="0" dirty="0" smtClean="0"/>
              <a:t> will utilize all components of cycles and not necessarily in this order</a:t>
            </a:r>
            <a:endParaRPr lang="en-US" altLang="en-US" dirty="0"/>
          </a:p>
          <a:p>
            <a:pPr eaLnBrk="1" hangingPunct="1">
              <a:spcBef>
                <a:spcPct val="0"/>
              </a:spcBef>
            </a:pPr>
            <a:endParaRPr lang="en-US" altLang="en-US" dirty="0"/>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F4272C7-C8E2-5843-88B6-7F29345A6DA3}" type="slidenum">
              <a:rPr lang="en-US" altLang="en-US"/>
              <a:pPr>
                <a:spcBef>
                  <a:spcPct val="0"/>
                </a:spcBef>
              </a:pPr>
              <a:t>4</a:t>
            </a:fld>
            <a:endParaRPr lang="en-US" altLang="en-US" dirty="0"/>
          </a:p>
        </p:txBody>
      </p:sp>
    </p:spTree>
    <p:extLst>
      <p:ext uri="{BB962C8B-B14F-4D97-AF65-F5344CB8AC3E}">
        <p14:creationId xmlns:p14="http://schemas.microsoft.com/office/powerpoint/2010/main" val="59704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5</a:t>
            </a:fld>
            <a:endParaRPr lang="en-US" dirty="0"/>
          </a:p>
        </p:txBody>
      </p:sp>
    </p:spTree>
    <p:extLst>
      <p:ext uri="{BB962C8B-B14F-4D97-AF65-F5344CB8AC3E}">
        <p14:creationId xmlns:p14="http://schemas.microsoft.com/office/powerpoint/2010/main" val="7194207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we effectively manage our projects and data = having a plan or dmp!</a:t>
            </a:r>
          </a:p>
        </p:txBody>
      </p:sp>
      <p:sp>
        <p:nvSpPr>
          <p:cNvPr id="4" name="Slide Number Placeholder 3"/>
          <p:cNvSpPr>
            <a:spLocks noGrp="1"/>
          </p:cNvSpPr>
          <p:nvPr>
            <p:ph type="sldNum" sz="quarter" idx="10"/>
          </p:nvPr>
        </p:nvSpPr>
        <p:spPr/>
        <p:txBody>
          <a:bodyPr/>
          <a:lstStyle/>
          <a:p>
            <a:fld id="{D5B44A0E-38FD-2445-AB69-5F020EC840AE}" type="slidenum">
              <a:rPr lang="en-US" smtClean="0"/>
              <a:t>6</a:t>
            </a:fld>
            <a:endParaRPr lang="en-US" dirty="0"/>
          </a:p>
        </p:txBody>
      </p:sp>
    </p:spTree>
    <p:extLst>
      <p:ext uri="{BB962C8B-B14F-4D97-AF65-F5344CB8AC3E}">
        <p14:creationId xmlns:p14="http://schemas.microsoft.com/office/powerpoint/2010/main" val="161289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covered</a:t>
            </a:r>
            <a:r>
              <a:rPr lang="en-US" baseline="0" dirty="0" smtClean="0"/>
              <a:t> some of this during the brainstorm activity</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7</a:t>
            </a:fld>
            <a:endParaRPr lang="en-US" dirty="0"/>
          </a:p>
        </p:txBody>
      </p:sp>
    </p:spTree>
    <p:extLst>
      <p:ext uri="{BB962C8B-B14F-4D97-AF65-F5344CB8AC3E}">
        <p14:creationId xmlns:p14="http://schemas.microsoft.com/office/powerpoint/2010/main" val="99214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Don’t overlook the planning stage...</a:t>
            </a:r>
          </a:p>
          <a:p>
            <a:endParaRPr lang="is-IS" baseline="0" dirty="0" smtClean="0"/>
          </a:p>
        </p:txBody>
      </p:sp>
      <p:sp>
        <p:nvSpPr>
          <p:cNvPr id="4" name="Slide Number Placeholder 3"/>
          <p:cNvSpPr>
            <a:spLocks noGrp="1"/>
          </p:cNvSpPr>
          <p:nvPr>
            <p:ph type="sldNum" sz="quarter" idx="10"/>
          </p:nvPr>
        </p:nvSpPr>
        <p:spPr/>
        <p:txBody>
          <a:bodyPr/>
          <a:lstStyle/>
          <a:p>
            <a:fld id="{530A3CC8-8B48-D64D-9F3B-CC6D918E1C62}" type="slidenum">
              <a:rPr lang="en-US" altLang="en-US" smtClean="0"/>
              <a:pPr/>
              <a:t>8</a:t>
            </a:fld>
            <a:endParaRPr lang="en-US" altLang="en-US" dirty="0"/>
          </a:p>
        </p:txBody>
      </p:sp>
    </p:spTree>
    <p:extLst>
      <p:ext uri="{BB962C8B-B14F-4D97-AF65-F5344CB8AC3E}">
        <p14:creationId xmlns:p14="http://schemas.microsoft.com/office/powerpoint/2010/main" val="194584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Brain</a:t>
            </a:r>
            <a:r>
              <a:rPr lang="en-US" baseline="0" dirty="0" smtClean="0"/>
              <a:t> Tracy is an economist, go figure</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9</a:t>
            </a:fld>
            <a:endParaRPr lang="en-US" dirty="0"/>
          </a:p>
        </p:txBody>
      </p:sp>
    </p:spTree>
    <p:extLst>
      <p:ext uri="{BB962C8B-B14F-4D97-AF65-F5344CB8AC3E}">
        <p14:creationId xmlns:p14="http://schemas.microsoft.com/office/powerpoint/2010/main" val="149588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a:xfrm>
            <a:off x="1125459" y="329308"/>
            <a:ext cx="3392144" cy="309201"/>
          </a:xfrm>
        </p:spPr>
        <p:txBody>
          <a:bodyPr/>
          <a:lstStyle/>
          <a:p>
            <a:endParaRPr lang="en-US" dirty="0"/>
          </a:p>
        </p:txBody>
      </p:sp>
      <p:sp>
        <p:nvSpPr>
          <p:cNvPr id="6" name="Slide Number Placeholder 5"/>
          <p:cNvSpPr>
            <a:spLocks noGrp="1"/>
          </p:cNvSpPr>
          <p:nvPr>
            <p:ph type="sldNum" sz="quarter" idx="12"/>
          </p:nvPr>
        </p:nvSpPr>
        <p:spPr>
          <a:xfrm>
            <a:off x="6886200" y="131730"/>
            <a:ext cx="802005" cy="503578"/>
          </a:xfrm>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8421199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60219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5605390" y="3050294"/>
            <a:ext cx="4663440" cy="155448"/>
          </a:xfrm>
          <a:prstGeom prst="rect">
            <a:avLst/>
          </a:prstGeom>
          <a:noFill/>
          <a:ln>
            <a:noFill/>
          </a:ln>
        </p:spPr>
      </p:pic>
    </p:spTree>
    <p:extLst>
      <p:ext uri="{BB962C8B-B14F-4D97-AF65-F5344CB8AC3E}">
        <p14:creationId xmlns:p14="http://schemas.microsoft.com/office/powerpoint/2010/main" val="212808386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860285754"/>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608568499"/>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42057815"/>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785865767"/>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3384659"/>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944376008"/>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93875536"/>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552690923"/>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92715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55747229"/>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526091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7134624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668448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31313634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547564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74788429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26247152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DF16DB-8200-E24A-8595-3E38B31C4242}" type="datetimeFigureOut">
              <a:rPr lang="en-US" smtClean="0"/>
              <a:t>3/15/17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22047150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DF16DB-8200-E24A-8595-3E38B31C4242}" type="datetimeFigureOut">
              <a:rPr lang="en-US" smtClean="0"/>
              <a:t>3/15/17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84832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8573183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16DB-8200-E24A-8595-3E38B31C4242}" type="datetimeFigureOut">
              <a:rPr lang="en-US" smtClean="0"/>
              <a:t>3/15/17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40461455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6914483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328588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411807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7050133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8893546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18131" y="2973815"/>
            <a:ext cx="3125766" cy="249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563822" y="2971035"/>
            <a:ext cx="3125652" cy="2484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DF16DB-8200-E24A-8595-3E38B31C4242}" type="datetimeFigureOut">
              <a:rPr lang="en-US" smtClean="0"/>
              <a:t>3/15/17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B926D0-5B91-B345-A345-0E027BA154A5}"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6898937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DF16DB-8200-E24A-8595-3E38B31C4242}" type="datetimeFigureOut">
              <a:rPr lang="en-US" smtClean="0"/>
              <a:t>3/15/17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B926D0-5B91-B345-A345-0E027BA154A5}"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7383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16DB-8200-E24A-8595-3E38B31C4242}" type="datetimeFigureOut">
              <a:rPr lang="en-US" smtClean="0"/>
              <a:t>3/15/17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82844457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315389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a:xfrm>
            <a:off x="1125459" y="318641"/>
            <a:ext cx="2601032" cy="320931"/>
          </a:xfrm>
        </p:spPr>
        <p:txBody>
          <a:bodyPr/>
          <a:lstStyle/>
          <a:p>
            <a:endParaRPr lang="en-US" dirty="0"/>
          </a:p>
        </p:txBody>
      </p:sp>
      <p:sp>
        <p:nvSpPr>
          <p:cNvPr id="7" name="Slide Number Placeholder 6"/>
          <p:cNvSpPr>
            <a:spLocks noGrp="1"/>
          </p:cNvSpPr>
          <p:nvPr>
            <p:ph type="sldNum" sz="quarter" idx="12"/>
          </p:nvPr>
        </p:nvSpPr>
        <p:spPr>
          <a:xfrm>
            <a:off x="3726491" y="131730"/>
            <a:ext cx="795746" cy="503578"/>
          </a:xfrm>
        </p:spPr>
        <p:txBody>
          <a:bodyPr/>
          <a:lstStyle/>
          <a:p>
            <a:fld id="{32B926D0-5B91-B345-A345-0E027BA154A5}"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125460" y="643464"/>
            <a:ext cx="3392424" cy="155448"/>
          </a:xfrm>
          <a:prstGeom prst="rect">
            <a:avLst/>
          </a:prstGeom>
          <a:noFill/>
          <a:ln>
            <a:noFill/>
          </a:ln>
        </p:spPr>
      </p:pic>
    </p:spTree>
    <p:extLst>
      <p:ext uri="{BB962C8B-B14F-4D97-AF65-F5344CB8AC3E}">
        <p14:creationId xmlns:p14="http://schemas.microsoft.com/office/powerpoint/2010/main" val="83605567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1538" b="-1538"/>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fld id="{8DDF16DB-8200-E24A-8595-3E38B31C4242}" type="datetimeFigureOut">
              <a:rPr lang="en-US" smtClean="0"/>
              <a:t>3/15/17</a:t>
            </a:fld>
            <a:endParaRPr lang="en-US" dirty="0"/>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32B926D0-5B91-B345-A345-0E027BA154A5}" type="slidenum">
              <a:rPr lang="en-US" smtClean="0"/>
              <a:t>‹#›</a:t>
            </a:fld>
            <a:endParaRPr lang="en-US" dirty="0"/>
          </a:p>
        </p:txBody>
      </p:sp>
    </p:spTree>
    <p:extLst>
      <p:ext uri="{BB962C8B-B14F-4D97-AF65-F5344CB8AC3E}">
        <p14:creationId xmlns:p14="http://schemas.microsoft.com/office/powerpoint/2010/main" val="1008435953"/>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40" r:id="rId20"/>
    <p:sldLayoutId id="2147484041" r:id="rId21"/>
    <p:sldLayoutId id="2147484042" r:id="rId22"/>
    <p:sldLayoutId id="2147484043" r:id="rId23"/>
  </p:sldLayoutIdLst>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DF16DB-8200-E24A-8595-3E38B31C4242}" type="datetimeFigureOut">
              <a:rPr lang="en-US" smtClean="0"/>
              <a:t>3/15/17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B926D0-5B91-B345-A345-0E027BA154A5}" type="slidenum">
              <a:rPr lang="en-US" smtClean="0"/>
              <a:t>‹#›</a:t>
            </a:fld>
            <a:endParaRPr lang="en-US" dirty="0"/>
          </a:p>
        </p:txBody>
      </p:sp>
    </p:spTree>
    <p:extLst>
      <p:ext uri="{BB962C8B-B14F-4D97-AF65-F5344CB8AC3E}">
        <p14:creationId xmlns:p14="http://schemas.microsoft.com/office/powerpoint/2010/main" val="947073358"/>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www.dcc.ac.uk/resources/data-management-plans"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hyperlink" Target="https://dmice.ohsu.edu/bd2k/topics.html" TargetMode="External"/><Relationship Id="rId1" Type="http://schemas.openxmlformats.org/officeDocument/2006/relationships/tags" Target="../tags/tag13.xml"/><Relationship Id="rId2"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hyperlink" Target="https://dmice.ohsu.edu/bd2k/topics.html" TargetMode="External"/><Relationship Id="rId1" Type="http://schemas.openxmlformats.org/officeDocument/2006/relationships/tags" Target="../tags/tag14.xml"/><Relationship Id="rId2"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hyperlink" Target="https://dmice.ohsu.edu/bd2k/topics.html" TargetMode="External"/><Relationship Id="rId1" Type="http://schemas.openxmlformats.org/officeDocument/2006/relationships/tags" Target="../tags/tag15.xml"/><Relationship Id="rId2"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5.png"/><Relationship Id="rId5" Type="http://schemas.openxmlformats.org/officeDocument/2006/relationships/hyperlink" Target="https://dmice.ohsu.edu/bd2k/topics.html" TargetMode="External"/><Relationship Id="rId1" Type="http://schemas.openxmlformats.org/officeDocument/2006/relationships/tags" Target="../tags/tag16.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hyperlink" Target="https://dmice.ohsu.edu/bd2k/topics.html" TargetMode="External"/><Relationship Id="rId1" Type="http://schemas.openxmlformats.org/officeDocument/2006/relationships/tags" Target="../tags/tag17.xml"/><Relationship Id="rId2"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hyperlink" Target="https://dmice.ohsu.edu/bd2k/topics.html" TargetMode="External"/><Relationship Id="rId1" Type="http://schemas.openxmlformats.org/officeDocument/2006/relationships/tags" Target="../tags/tag18.xml"/><Relationship Id="rId2"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png"/><Relationship Id="rId5" Type="http://schemas.openxmlformats.org/officeDocument/2006/relationships/hyperlink" Target="https://dmice.ohsu.edu/bd2k/topics.html" TargetMode="External"/><Relationship Id="rId1" Type="http://schemas.openxmlformats.org/officeDocument/2006/relationships/tags" Target="../tags/tag19.xml"/><Relationship Id="rId2"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1.xml"/><Relationship Id="rId3" Type="http://schemas.openxmlformats.org/officeDocument/2006/relationships/hyperlink" Target="https://dmice.ohsu.edu/bd2k/topics.htm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hyperlink" Target="https://dmice.ohsu.edu/bd2k/topics.html" TargetMode="External"/><Relationship Id="rId1" Type="http://schemas.openxmlformats.org/officeDocument/2006/relationships/tags" Target="../tags/tag21.xml"/><Relationship Id="rId2"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9.png"/><Relationship Id="rId1" Type="http://schemas.openxmlformats.org/officeDocument/2006/relationships/tags" Target="../tags/tag22.xml"/><Relationship Id="rId2"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hyperlink" Target="http://journals.plos.org/plosone/s/data-availability" TargetMode="External"/><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N2zK3sAtr-4" TargetMode="External"/><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https://www.force11.org/group/fairgroup/fairprincipl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11.png"/><Relationship Id="rId5" Type="http://schemas.openxmlformats.org/officeDocument/2006/relationships/hyperlink" Target="https://dmice.ohsu.edu/bd2k/topics.html" TargetMode="External"/><Relationship Id="rId1" Type="http://schemas.openxmlformats.org/officeDocument/2006/relationships/tags" Target="../tags/tag23.xml"/><Relationship Id="rId2"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s://dmice.ohsu.edu/bd2k/topics.html" TargetMode="External"/><Relationship Id="rId1" Type="http://schemas.openxmlformats.org/officeDocument/2006/relationships/tags" Target="../tags/tag24.xml"/><Relationship Id="rId2"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dmice.ohsu.edu/bd2k/topics.html" TargetMode="External"/><Relationship Id="rId1" Type="http://schemas.openxmlformats.org/officeDocument/2006/relationships/tags" Target="../tags/tag25.xml"/><Relationship Id="rId2"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11.png"/><Relationship Id="rId5" Type="http://schemas.openxmlformats.org/officeDocument/2006/relationships/hyperlink" Target="https://dmice.ohsu.edu/bd2k/topics.html" TargetMode="External"/><Relationship Id="rId1" Type="http://schemas.openxmlformats.org/officeDocument/2006/relationships/tags" Target="../tags/tag26.xml"/><Relationship Id="rId2"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hyperlink" Target="https://www.dataone.org/data-life-cycle" TargetMode="External"/></Relationships>
</file>

<file path=ppt/slides/_rels/slide40.xml.rels><?xml version="1.0" encoding="UTF-8" standalone="yes"?>
<Relationships xmlns="http://schemas.openxmlformats.org/package/2006/relationships"><Relationship Id="rId3" Type="http://schemas.openxmlformats.org/officeDocument/2006/relationships/hyperlink" Target="http://www.ohsu.edu/xd/education/library/data/index.cfm" TargetMode="External"/><Relationship Id="rId4" Type="http://schemas.openxmlformats.org/officeDocument/2006/relationships/hyperlink" Target="http://www.ohsu.edu/xd/education/library/contact.cfm" TargetMode="External"/><Relationship Id="rId1" Type="http://schemas.openxmlformats.org/officeDocument/2006/relationships/slideLayout" Target="../slideLayouts/slideLayout18.xml"/><Relationship Id="rId2" Type="http://schemas.openxmlformats.org/officeDocument/2006/relationships/hyperlink" Target="https://dmice.ohsu.edu/bd2k/topic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hsl.med.nyu.edu/sites/default/files/pdf/datamanagementclass_publishversion.pdf" TargetMode="External"/><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541" y="1526812"/>
            <a:ext cx="8214532" cy="1938992"/>
          </a:xfrm>
          <a:prstGeom prst="rect">
            <a:avLst/>
          </a:prstGeom>
          <a:noFill/>
        </p:spPr>
        <p:txBody>
          <a:bodyPr wrap="square" rtlCol="0">
            <a:spAutoFit/>
          </a:bodyPr>
          <a:lstStyle/>
          <a:p>
            <a:r>
              <a:rPr lang="en-US" sz="4000" dirty="0" smtClean="0">
                <a:solidFill>
                  <a:srgbClr val="409995"/>
                </a:solidFill>
                <a:latin typeface="+mj-lt"/>
                <a:ea typeface="Montserrat" charset="0"/>
                <a:cs typeface="Montserrat" charset="0"/>
              </a:rPr>
              <a:t>Research Project Workshop 02:</a:t>
            </a:r>
          </a:p>
          <a:p>
            <a:pPr algn="ctr"/>
            <a:r>
              <a:rPr lang="en-US" sz="4000" dirty="0">
                <a:latin typeface="+mj-lt"/>
              </a:rPr>
              <a:t>Research Data Management </a:t>
            </a:r>
            <a:r>
              <a:rPr lang="en-US" sz="4000" dirty="0" smtClean="0">
                <a:latin typeface="+mj-lt"/>
              </a:rPr>
              <a:t>(RDM) Overview</a:t>
            </a:r>
            <a:endParaRPr lang="en-US" sz="4000" dirty="0" smtClean="0">
              <a:solidFill>
                <a:srgbClr val="409995"/>
              </a:solidFill>
              <a:latin typeface="+mj-lt"/>
              <a:ea typeface="Montserrat" charset="0"/>
              <a:cs typeface="Montserrat" charset="0"/>
            </a:endParaRPr>
          </a:p>
        </p:txBody>
      </p:sp>
      <p:sp>
        <p:nvSpPr>
          <p:cNvPr id="6" name="TextBox 5"/>
          <p:cNvSpPr txBox="1"/>
          <p:nvPr/>
        </p:nvSpPr>
        <p:spPr>
          <a:xfrm>
            <a:off x="905404" y="3924201"/>
            <a:ext cx="7556806" cy="830997"/>
          </a:xfrm>
          <a:prstGeom prst="rect">
            <a:avLst/>
          </a:prstGeom>
          <a:noFill/>
        </p:spPr>
        <p:txBody>
          <a:bodyPr wrap="square" rtlCol="0">
            <a:spAutoFit/>
          </a:bodyPr>
          <a:lstStyle/>
          <a:p>
            <a:pPr algn="ctr"/>
            <a:r>
              <a:rPr lang="en-US" sz="2400" dirty="0" smtClean="0">
                <a:latin typeface="+mj-lt"/>
                <a:ea typeface="Montserrat" charset="0"/>
                <a:cs typeface="Montserrat" charset="0"/>
              </a:rPr>
              <a:t>March15, 2017</a:t>
            </a:r>
          </a:p>
          <a:p>
            <a:pPr algn="ctr"/>
            <a:r>
              <a:rPr lang="en-US" sz="2400" dirty="0" smtClean="0">
                <a:latin typeface="+mj-lt"/>
                <a:ea typeface="Montserrat" charset="0"/>
                <a:cs typeface="Montserrat" charset="0"/>
              </a:rPr>
              <a:t>Instructor: Letisha Wyatt, PhD</a:t>
            </a:r>
            <a:endParaRPr lang="en-US" sz="2400" dirty="0">
              <a:latin typeface="+mj-lt"/>
              <a:ea typeface="Montserrat" charset="0"/>
              <a:cs typeface="Montserrat" charset="0"/>
            </a:endParaRPr>
          </a:p>
        </p:txBody>
      </p:sp>
    </p:spTree>
    <p:extLst>
      <p:ext uri="{BB962C8B-B14F-4D97-AF65-F5344CB8AC3E}">
        <p14:creationId xmlns:p14="http://schemas.microsoft.com/office/powerpoint/2010/main" val="1904891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data collection</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714673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77" y="5747206"/>
            <a:ext cx="2716041" cy="276999"/>
          </a:xfrm>
          <a:prstGeom prst="rect">
            <a:avLst/>
          </a:prstGeom>
          <a:noFill/>
        </p:spPr>
        <p:txBody>
          <a:bodyPr wrap="square" rtlCol="0">
            <a:spAutoFit/>
          </a:bodyPr>
          <a:lstStyle/>
          <a:p>
            <a:r>
              <a:rPr lang="en-US" sz="1200" b="1" dirty="0" smtClean="0"/>
              <a:t>Source: </a:t>
            </a:r>
            <a:r>
              <a:rPr lang="en-US" sz="1200" b="1" dirty="0" smtClean="0">
                <a:hlinkClick r:id="rId3"/>
              </a:rPr>
              <a:t>Digital Curation Centre</a:t>
            </a:r>
            <a:endParaRPr lang="en-US" sz="1200" b="1" dirty="0"/>
          </a:p>
        </p:txBody>
      </p:sp>
      <p:grpSp>
        <p:nvGrpSpPr>
          <p:cNvPr id="24" name="Group 23"/>
          <p:cNvGrpSpPr/>
          <p:nvPr/>
        </p:nvGrpSpPr>
        <p:grpSpPr>
          <a:xfrm rot="16200000">
            <a:off x="584815" y="866519"/>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336472" y="921900"/>
            <a:ext cx="4361779" cy="4154984"/>
          </a:xfrm>
          <a:prstGeom prst="rect">
            <a:avLst/>
          </a:prstGeom>
          <a:noFill/>
        </p:spPr>
        <p:txBody>
          <a:bodyPr wrap="square" rtlCol="0">
            <a:spAutoFit/>
          </a:bodyPr>
          <a:lstStyle/>
          <a:p>
            <a:pPr marL="285750" indent="-285750">
              <a:buClr>
                <a:schemeClr val="accent1"/>
              </a:buClr>
              <a:buFont typeface="Wingdings" charset="2"/>
              <a:buChar char="q"/>
            </a:pPr>
            <a:r>
              <a:rPr lang="en-US" sz="2400" dirty="0" smtClean="0"/>
              <a:t>Collection: </a:t>
            </a:r>
          </a:p>
          <a:p>
            <a:pPr lvl="1">
              <a:buClr>
                <a:schemeClr val="accent1"/>
              </a:buClr>
            </a:pPr>
            <a:r>
              <a:rPr lang="en-US" sz="2400" dirty="0" smtClean="0"/>
              <a:t>Where is the raw data?</a:t>
            </a:r>
          </a:p>
          <a:p>
            <a:pPr lvl="1">
              <a:buClr>
                <a:schemeClr val="accent1"/>
              </a:buClr>
            </a:pPr>
            <a:r>
              <a:rPr lang="en-US" sz="2400" dirty="0" smtClean="0"/>
              <a:t>Format and volume?</a:t>
            </a:r>
            <a:endParaRPr lang="en-US" sz="2400" dirty="0"/>
          </a:p>
          <a:p>
            <a:pPr lvl="1">
              <a:buClr>
                <a:schemeClr val="accent1"/>
              </a:buClr>
            </a:pPr>
            <a:r>
              <a:rPr lang="en-US" sz="2400" dirty="0"/>
              <a:t>M</a:t>
            </a:r>
            <a:r>
              <a:rPr lang="en-US" sz="2400" dirty="0" smtClean="0"/>
              <a:t>ethods?</a:t>
            </a:r>
          </a:p>
          <a:p>
            <a:pPr lvl="1">
              <a:buClr>
                <a:schemeClr val="accent1"/>
              </a:buClr>
            </a:pPr>
            <a:r>
              <a:rPr lang="en-US" sz="2400" dirty="0" smtClean="0"/>
              <a:t>Variables and units?</a:t>
            </a:r>
          </a:p>
          <a:p>
            <a:pPr lvl="1">
              <a:buClr>
                <a:schemeClr val="accent1"/>
              </a:buClr>
            </a:pPr>
            <a:endParaRPr lang="en-US" sz="2400" dirty="0" smtClean="0"/>
          </a:p>
          <a:p>
            <a:pPr marL="285750" indent="-285750">
              <a:buClr>
                <a:schemeClr val="accent1"/>
              </a:buClr>
              <a:buFont typeface="Wingdings" charset="2"/>
              <a:buChar char="q"/>
            </a:pPr>
            <a:r>
              <a:rPr lang="en-US" sz="2400" dirty="0" smtClean="0"/>
              <a:t>Assurance: </a:t>
            </a:r>
          </a:p>
          <a:p>
            <a:pPr lvl="1">
              <a:buClr>
                <a:schemeClr val="accent1"/>
              </a:buClr>
            </a:pPr>
            <a:r>
              <a:rPr lang="en-US" sz="2400" dirty="0" smtClean="0"/>
              <a:t>Validation or standards (instruments/data)</a:t>
            </a:r>
          </a:p>
          <a:p>
            <a:pPr lvl="1">
              <a:buClr>
                <a:schemeClr val="accent1"/>
              </a:buClr>
            </a:pPr>
            <a:r>
              <a:rPr lang="en-US" sz="2400" dirty="0" smtClean="0"/>
              <a:t>Missing values?</a:t>
            </a:r>
          </a:p>
          <a:p>
            <a:pPr lvl="1">
              <a:buClr>
                <a:schemeClr val="accent1"/>
              </a:buClr>
            </a:pPr>
            <a:endParaRPr lang="en-US" sz="2400" dirty="0" smtClean="0"/>
          </a:p>
        </p:txBody>
      </p:sp>
    </p:spTree>
    <p:extLst>
      <p:ext uri="{BB962C8B-B14F-4D97-AF65-F5344CB8AC3E}">
        <p14:creationId xmlns:p14="http://schemas.microsoft.com/office/powerpoint/2010/main" val="867833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4972" y="545577"/>
            <a:ext cx="8694057" cy="705708"/>
          </a:xfrm>
        </p:spPr>
        <p:txBody>
          <a:bodyPr>
            <a:normAutofit/>
          </a:bodyPr>
          <a:lstStyle/>
          <a:p>
            <a:pPr marL="0" indent="0"/>
            <a:r>
              <a:rPr lang="en-US" b="1" dirty="0" smtClean="0">
                <a:solidFill>
                  <a:srgbClr val="409995"/>
                </a:solidFill>
              </a:rPr>
              <a:t>data standards</a:t>
            </a:r>
            <a:r>
              <a:rPr lang="en-US" dirty="0" smtClean="0"/>
              <a:t> in practice</a:t>
            </a:r>
            <a:endParaRPr lang="en-US" dirty="0"/>
          </a:p>
        </p:txBody>
      </p:sp>
      <p:sp>
        <p:nvSpPr>
          <p:cNvPr id="3" name="Content Placeholder 2"/>
          <p:cNvSpPr>
            <a:spLocks noGrp="1"/>
          </p:cNvSpPr>
          <p:nvPr>
            <p:ph idx="1"/>
          </p:nvPr>
        </p:nvSpPr>
        <p:spPr>
          <a:xfrm>
            <a:off x="224972" y="1904809"/>
            <a:ext cx="8694058" cy="2795527"/>
          </a:xfrm>
        </p:spPr>
        <p:txBody>
          <a:bodyPr>
            <a:normAutofit/>
          </a:bodyPr>
          <a:lstStyle/>
          <a:p>
            <a:pPr marL="0" indent="0">
              <a:buNone/>
            </a:pPr>
            <a:r>
              <a:rPr lang="en-US" sz="2800" dirty="0"/>
              <a:t>Data standards are the rules by which data are described and recorded. In order to share, exchange, and understand data, we must standardize the format as well as the meaning</a:t>
            </a:r>
            <a:r>
              <a:rPr lang="en-US" sz="2800" dirty="0" smtClean="0"/>
              <a:t>.</a:t>
            </a:r>
          </a:p>
          <a:p>
            <a:pPr marL="0" indent="0">
              <a:buNone/>
            </a:pPr>
            <a:endParaRPr lang="en-US" sz="2800" dirty="0"/>
          </a:p>
          <a:p>
            <a:pPr marL="0" indent="0">
              <a:buNone/>
            </a:pPr>
            <a:endParaRPr lang="en-US" sz="2800"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608250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2" y="789696"/>
            <a:ext cx="9144000" cy="766389"/>
          </a:xfrm>
        </p:spPr>
        <p:txBody>
          <a:bodyPr>
            <a:normAutofit/>
          </a:bodyPr>
          <a:lstStyle/>
          <a:p>
            <a:pPr marL="0" indent="0"/>
            <a:r>
              <a:rPr lang="en-US" b="1" dirty="0" smtClean="0">
                <a:solidFill>
                  <a:srgbClr val="409995"/>
                </a:solidFill>
              </a:rPr>
              <a:t>different </a:t>
            </a:r>
            <a:r>
              <a:rPr lang="en-US" b="1" dirty="0">
                <a:solidFill>
                  <a:srgbClr val="409995"/>
                </a:solidFill>
              </a:rPr>
              <a:t>definitions</a:t>
            </a:r>
            <a:r>
              <a:rPr lang="en-US" dirty="0"/>
              <a:t> for ‘data standards’</a:t>
            </a:r>
          </a:p>
        </p:txBody>
      </p:sp>
      <p:sp>
        <p:nvSpPr>
          <p:cNvPr id="3" name="Content Placeholder 2"/>
          <p:cNvSpPr>
            <a:spLocks noGrp="1"/>
          </p:cNvSpPr>
          <p:nvPr>
            <p:ph idx="1"/>
          </p:nvPr>
        </p:nvSpPr>
        <p:spPr>
          <a:xfrm>
            <a:off x="449942" y="1691686"/>
            <a:ext cx="8694058" cy="4468482"/>
          </a:xfrm>
        </p:spPr>
        <p:txBody>
          <a:bodyPr>
            <a:noAutofit/>
          </a:bodyPr>
          <a:lstStyle/>
          <a:p>
            <a:pPr marL="0" indent="0">
              <a:buNone/>
            </a:pPr>
            <a:r>
              <a:rPr lang="en-US" sz="2800" dirty="0" smtClean="0"/>
              <a:t>"</a:t>
            </a:r>
            <a:r>
              <a:rPr lang="en-US" sz="2800" dirty="0"/>
              <a:t>Standards are documented agreements containing technical specifications or other precise criteria to be used consistently as rules, guidelines, or definitions of characteristics to ensure that materials, products, processes, and services are fit for their purpose." </a:t>
            </a:r>
            <a:endParaRPr lang="en-US" sz="2800" dirty="0" smtClean="0"/>
          </a:p>
          <a:p>
            <a:pPr marL="0" indent="0">
              <a:buNone/>
            </a:pPr>
            <a:r>
              <a:rPr lang="en-US" dirty="0" smtClean="0">
                <a:solidFill>
                  <a:schemeClr val="tx2">
                    <a:lumMod val="40000"/>
                    <a:lumOff val="60000"/>
                  </a:schemeClr>
                </a:solidFill>
              </a:rPr>
              <a:t>			</a:t>
            </a:r>
            <a:r>
              <a:rPr lang="en-US" dirty="0" smtClean="0"/>
              <a:t>(International </a:t>
            </a:r>
            <a:r>
              <a:rPr lang="en-US" dirty="0"/>
              <a:t>Organization for </a:t>
            </a:r>
            <a:r>
              <a:rPr lang="en-US" dirty="0" smtClean="0"/>
              <a:t>Standardization (ISO))</a:t>
            </a:r>
            <a:endParaRPr lang="en-US" dirty="0"/>
          </a:p>
          <a:p>
            <a:pPr marL="0" indent="0">
              <a:buNone/>
            </a:pPr>
            <a:endParaRPr lang="en-US" sz="3600" dirty="0"/>
          </a:p>
        </p:txBody>
      </p:sp>
      <p:sp>
        <p:nvSpPr>
          <p:cNvPr id="6"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690949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4380"/>
            <a:ext cx="9144000" cy="850231"/>
          </a:xfrm>
        </p:spPr>
        <p:txBody>
          <a:bodyPr>
            <a:normAutofit/>
          </a:bodyPr>
          <a:lstStyle/>
          <a:p>
            <a:pPr algn="ctr"/>
            <a:r>
              <a:rPr lang="en-US" sz="4000" b="1" dirty="0" smtClean="0">
                <a:solidFill>
                  <a:srgbClr val="409995"/>
                </a:solidFill>
              </a:rPr>
              <a:t>ways to standardize I</a:t>
            </a:r>
            <a:endParaRPr lang="en-US" sz="4000" b="1" dirty="0">
              <a:solidFill>
                <a:srgbClr val="409995"/>
              </a:solidFill>
            </a:endParaRPr>
          </a:p>
        </p:txBody>
      </p:sp>
      <p:sp>
        <p:nvSpPr>
          <p:cNvPr id="4" name="Content Placeholder 3"/>
          <p:cNvSpPr>
            <a:spLocks noGrp="1"/>
          </p:cNvSpPr>
          <p:nvPr>
            <p:ph idx="1"/>
          </p:nvPr>
        </p:nvSpPr>
        <p:spPr>
          <a:xfrm>
            <a:off x="224971" y="1146821"/>
            <a:ext cx="8694058" cy="4339579"/>
          </a:xfrm>
        </p:spPr>
        <p:txBody>
          <a:bodyPr>
            <a:normAutofit/>
          </a:bodyPr>
          <a:lstStyle/>
          <a:p>
            <a:pPr>
              <a:buFont typeface="Wingdings" charset="2"/>
              <a:buChar char="q"/>
            </a:pPr>
            <a:r>
              <a:rPr lang="en-US" sz="2800" dirty="0" smtClean="0"/>
              <a:t> Data </a:t>
            </a:r>
            <a:r>
              <a:rPr lang="en-US" sz="2800" dirty="0"/>
              <a:t>content standards</a:t>
            </a:r>
          </a:p>
          <a:p>
            <a:pPr lvl="1">
              <a:buFont typeface="Wingdings" charset="2"/>
              <a:buChar char="q"/>
            </a:pPr>
            <a:r>
              <a:rPr lang="en-US" sz="2800" dirty="0" smtClean="0"/>
              <a:t> Data </a:t>
            </a:r>
            <a:r>
              <a:rPr lang="en-US" sz="2800" dirty="0"/>
              <a:t>content standards are a standardized, pre-defined terminology that is used consistently throughout a dataset.</a:t>
            </a:r>
          </a:p>
          <a:p>
            <a:pPr lvl="1">
              <a:buFont typeface="Wingdings" charset="2"/>
              <a:buChar char="q"/>
            </a:pPr>
            <a:r>
              <a:rPr lang="en-US" sz="2800" dirty="0" smtClean="0"/>
              <a:t> For example, when </a:t>
            </a:r>
            <a:r>
              <a:rPr lang="en-US" sz="2800" dirty="0"/>
              <a:t>describing a variable, use the same terminology throughout, such as male/female for gender (as opposed to M/F, men/women, etc.)</a:t>
            </a:r>
          </a:p>
          <a:p>
            <a:pPr lvl="1">
              <a:buFont typeface="Wingdings" charset="2"/>
              <a:buChar char="q"/>
            </a:pPr>
            <a:endParaRPr lang="en-US"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1893635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565"/>
            <a:ext cx="9144000" cy="912878"/>
          </a:xfrm>
        </p:spPr>
        <p:txBody>
          <a:bodyPr>
            <a:normAutofit/>
          </a:bodyPr>
          <a:lstStyle/>
          <a:p>
            <a:pPr algn="ctr"/>
            <a:r>
              <a:rPr lang="en-US" sz="4000" b="1" dirty="0" smtClean="0">
                <a:solidFill>
                  <a:srgbClr val="409995"/>
                </a:solidFill>
              </a:rPr>
              <a:t>ways to standardize II</a:t>
            </a:r>
            <a:endParaRPr lang="en-US" sz="4000" b="1" dirty="0">
              <a:solidFill>
                <a:srgbClr val="409995"/>
              </a:solidFill>
            </a:endParaRPr>
          </a:p>
        </p:txBody>
      </p:sp>
      <p:sp>
        <p:nvSpPr>
          <p:cNvPr id="9" name="Content Placeholder 8"/>
          <p:cNvSpPr>
            <a:spLocks noGrp="1"/>
          </p:cNvSpPr>
          <p:nvPr>
            <p:ph idx="1"/>
          </p:nvPr>
        </p:nvSpPr>
        <p:spPr>
          <a:xfrm>
            <a:off x="224972" y="1182915"/>
            <a:ext cx="8694058" cy="4704538"/>
          </a:xfrm>
        </p:spPr>
        <p:txBody>
          <a:bodyPr>
            <a:normAutofit/>
          </a:bodyPr>
          <a:lstStyle/>
          <a:p>
            <a:pPr>
              <a:buFont typeface="Wingdings" charset="2"/>
              <a:buChar char="q"/>
            </a:pPr>
            <a:r>
              <a:rPr lang="en-US" sz="2800" dirty="0" smtClean="0"/>
              <a:t> Data </a:t>
            </a:r>
            <a:r>
              <a:rPr lang="en-US" sz="2800" dirty="0"/>
              <a:t>dictionary</a:t>
            </a:r>
          </a:p>
          <a:p>
            <a:pPr lvl="1">
              <a:buFont typeface="Wingdings" charset="2"/>
              <a:buChar char="q"/>
            </a:pPr>
            <a:r>
              <a:rPr lang="en-US" sz="2800" dirty="0" smtClean="0"/>
              <a:t> The </a:t>
            </a:r>
            <a:r>
              <a:rPr lang="en-US" sz="2800" dirty="0"/>
              <a:t>purpose of a data dictionary is to ensure consistent terminology throughout a dataset. It contains a list of descriptive data types that are being collected.</a:t>
            </a:r>
          </a:p>
          <a:p>
            <a:pPr lvl="1">
              <a:buFont typeface="Wingdings" charset="2"/>
              <a:buChar char="q"/>
            </a:pPr>
            <a:r>
              <a:rPr lang="en-US" sz="2800" dirty="0" smtClean="0"/>
              <a:t> Example</a:t>
            </a:r>
            <a:r>
              <a:rPr lang="en-US" sz="2800" dirty="0"/>
              <a:t>:</a:t>
            </a: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p>
        </p:txBody>
      </p:sp>
      <p:pic>
        <p:nvPicPr>
          <p:cNvPr id="11" name="Picture 10"/>
          <p:cNvPicPr>
            <a:picLocks noChangeAspect="1"/>
          </p:cNvPicPr>
          <p:nvPr/>
        </p:nvPicPr>
        <p:blipFill>
          <a:blip r:embed="rId4"/>
          <a:stretch>
            <a:fillRect/>
          </a:stretch>
        </p:blipFill>
        <p:spPr>
          <a:xfrm>
            <a:off x="4164134" y="3946586"/>
            <a:ext cx="4502232" cy="1972986"/>
          </a:xfrm>
          <a:prstGeom prst="rect">
            <a:avLst/>
          </a:prstGeom>
          <a:ln>
            <a:noFill/>
          </a:ln>
          <a:effectLst>
            <a:outerShdw blurRad="190500" algn="tl" rotWithShape="0">
              <a:srgbClr val="000000">
                <a:alpha val="70000"/>
              </a:srgbClr>
            </a:outerShdw>
          </a:effectLst>
        </p:spPr>
      </p:pic>
      <p:sp>
        <p:nvSpPr>
          <p:cNvPr id="6"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75334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6463"/>
            <a:ext cx="9144000" cy="753979"/>
          </a:xfrm>
        </p:spPr>
        <p:txBody>
          <a:bodyPr>
            <a:normAutofit/>
          </a:bodyPr>
          <a:lstStyle/>
          <a:p>
            <a:pPr algn="ctr"/>
            <a:r>
              <a:rPr lang="en-US" sz="4000" b="1" dirty="0" smtClean="0">
                <a:solidFill>
                  <a:srgbClr val="409995"/>
                </a:solidFill>
              </a:rPr>
              <a:t>ways to standardize III</a:t>
            </a:r>
            <a:endParaRPr lang="en-US" sz="4000" b="1" dirty="0">
              <a:solidFill>
                <a:srgbClr val="409995"/>
              </a:solidFill>
            </a:endParaRPr>
          </a:p>
        </p:txBody>
      </p:sp>
      <p:sp>
        <p:nvSpPr>
          <p:cNvPr id="4" name="Content Placeholder 3"/>
          <p:cNvSpPr>
            <a:spLocks noGrp="1"/>
          </p:cNvSpPr>
          <p:nvPr>
            <p:ph idx="1"/>
          </p:nvPr>
        </p:nvSpPr>
        <p:spPr>
          <a:xfrm>
            <a:off x="224972" y="1182915"/>
            <a:ext cx="8694058" cy="3806180"/>
          </a:xfrm>
        </p:spPr>
        <p:txBody>
          <a:bodyPr/>
          <a:lstStyle/>
          <a:p>
            <a:pPr>
              <a:buFont typeface="Wingdings" charset="2"/>
              <a:buChar char="q"/>
            </a:pPr>
            <a:r>
              <a:rPr lang="en-US" sz="2800" dirty="0" smtClean="0"/>
              <a:t> Data </a:t>
            </a:r>
            <a:r>
              <a:rPr lang="en-US" sz="2800" dirty="0"/>
              <a:t>modeling</a:t>
            </a:r>
          </a:p>
          <a:p>
            <a:pPr lvl="1">
              <a:buFont typeface="Wingdings" charset="2"/>
              <a:buChar char="q"/>
            </a:pPr>
            <a:r>
              <a:rPr lang="en-US" sz="2800" dirty="0" smtClean="0"/>
              <a:t> Data </a:t>
            </a:r>
            <a:r>
              <a:rPr lang="en-US" sz="2800" dirty="0"/>
              <a:t>modeling is the a process that is typically performed before data collection. It involves identifying the user needs from the data set and </a:t>
            </a:r>
            <a:r>
              <a:rPr lang="en-US" sz="2800" dirty="0" smtClean="0"/>
              <a:t>determining </a:t>
            </a:r>
            <a:r>
              <a:rPr lang="en-US" sz="2800" dirty="0"/>
              <a:t>the relationships among the data, and how the data should be best captured</a:t>
            </a:r>
            <a:r>
              <a:rPr lang="en-US" sz="2800" dirty="0" smtClean="0"/>
              <a:t>.</a:t>
            </a:r>
            <a:endParaRPr lang="en-US" sz="2800" dirty="0"/>
          </a:p>
          <a:p>
            <a:pPr marL="457200" lvl="1" indent="0">
              <a:buNone/>
            </a:pPr>
            <a:endParaRPr lang="en-US" dirty="0" smtClean="0"/>
          </a:p>
          <a:p>
            <a:pPr marL="457200" lvl="1" indent="0">
              <a:buNone/>
            </a:pPr>
            <a:endParaRPr lang="en-US" dirty="0"/>
          </a:p>
        </p:txBody>
      </p:sp>
      <p:sp>
        <p:nvSpPr>
          <p:cNvPr id="5"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102151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3680"/>
            <a:ext cx="9144000" cy="732594"/>
          </a:xfrm>
        </p:spPr>
        <p:txBody>
          <a:bodyPr>
            <a:normAutofit/>
          </a:bodyPr>
          <a:lstStyle/>
          <a:p>
            <a:pPr algn="ctr"/>
            <a:r>
              <a:rPr lang="en-US" sz="4000" b="1" dirty="0" smtClean="0">
                <a:solidFill>
                  <a:srgbClr val="409995"/>
                </a:solidFill>
              </a:rPr>
              <a:t>ways to standardize IV</a:t>
            </a:r>
            <a:endParaRPr lang="en-US" sz="4000" b="1" dirty="0">
              <a:solidFill>
                <a:srgbClr val="409995"/>
              </a:solidFill>
            </a:endParaRPr>
          </a:p>
        </p:txBody>
      </p:sp>
      <p:sp>
        <p:nvSpPr>
          <p:cNvPr id="3" name="Content Placeholder 2"/>
          <p:cNvSpPr>
            <a:spLocks noGrp="1"/>
          </p:cNvSpPr>
          <p:nvPr>
            <p:ph idx="1"/>
          </p:nvPr>
        </p:nvSpPr>
        <p:spPr/>
        <p:txBody>
          <a:bodyPr/>
          <a:lstStyle/>
          <a:p>
            <a:pPr>
              <a:buFont typeface="Wingdings" charset="2"/>
              <a:buChar char="q"/>
            </a:pPr>
            <a:r>
              <a:rPr lang="en-US" sz="2800" dirty="0" smtClean="0"/>
              <a:t> Ontology</a:t>
            </a:r>
            <a:endParaRPr lang="en-US" sz="2800" dirty="0"/>
          </a:p>
          <a:p>
            <a:pPr lvl="1">
              <a:buFont typeface="Wingdings" charset="2"/>
              <a:buChar char="q"/>
            </a:pPr>
            <a:r>
              <a:rPr lang="en-US" sz="2800" dirty="0" smtClean="0"/>
              <a:t> A </a:t>
            </a:r>
            <a:r>
              <a:rPr lang="en-US" sz="2800" dirty="0"/>
              <a:t>controlled vocabulary that defines the terms in a given domain or knowledgebase, and the relationships between those terms. </a:t>
            </a:r>
          </a:p>
          <a:p>
            <a:pPr lvl="1">
              <a:buFont typeface="Wingdings" charset="2"/>
              <a:buChar char="q"/>
            </a:pPr>
            <a:r>
              <a:rPr lang="en-US" sz="2800" i="1" dirty="0" smtClean="0"/>
              <a:t> Example</a:t>
            </a:r>
            <a:r>
              <a:rPr lang="en-US" sz="2800" dirty="0"/>
              <a:t>:</a:t>
            </a:r>
          </a:p>
          <a:p>
            <a:pPr lvl="2">
              <a:buFont typeface="Wingdings" charset="2"/>
              <a:buChar char="q"/>
            </a:pPr>
            <a:r>
              <a:rPr lang="en-US" sz="2800" dirty="0" smtClean="0"/>
              <a:t> Gene </a:t>
            </a:r>
            <a:r>
              <a:rPr lang="en-US" sz="2800" dirty="0"/>
              <a:t>Ontology</a:t>
            </a:r>
          </a:p>
          <a:p>
            <a:pPr lvl="2">
              <a:buFont typeface="Wingdings" charset="2"/>
              <a:buChar char="q"/>
            </a:pPr>
            <a:r>
              <a:rPr lang="en-US" sz="2800" dirty="0" smtClean="0"/>
              <a:t> Mammalian </a:t>
            </a:r>
            <a:r>
              <a:rPr lang="en-US" sz="2800" dirty="0"/>
              <a:t>Phenotype Ontology</a:t>
            </a:r>
          </a:p>
          <a:p>
            <a:pPr>
              <a:buFont typeface="Wingdings" charset="2"/>
              <a:buChar char="q"/>
            </a:pPr>
            <a:endParaRPr lang="en-US"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86891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3680"/>
            <a:ext cx="9143999" cy="933119"/>
          </a:xfrm>
        </p:spPr>
        <p:txBody>
          <a:bodyPr>
            <a:normAutofit/>
          </a:bodyPr>
          <a:lstStyle/>
          <a:p>
            <a:pPr algn="ctr"/>
            <a:r>
              <a:rPr lang="en-US" sz="4000" b="1" dirty="0" smtClean="0">
                <a:solidFill>
                  <a:srgbClr val="409995"/>
                </a:solidFill>
              </a:rPr>
              <a:t>ways to standardize V</a:t>
            </a:r>
            <a:endParaRPr lang="en-US" sz="4000" b="1" dirty="0">
              <a:solidFill>
                <a:srgbClr val="409995"/>
              </a:solidFill>
            </a:endParaRPr>
          </a:p>
        </p:txBody>
      </p:sp>
      <p:sp>
        <p:nvSpPr>
          <p:cNvPr id="3" name="Content Placeholder 2"/>
          <p:cNvSpPr>
            <a:spLocks noGrp="1"/>
          </p:cNvSpPr>
          <p:nvPr>
            <p:ph idx="1"/>
          </p:nvPr>
        </p:nvSpPr>
        <p:spPr>
          <a:xfrm>
            <a:off x="224970" y="1066799"/>
            <a:ext cx="8694058" cy="5256522"/>
          </a:xfrm>
        </p:spPr>
        <p:txBody>
          <a:bodyPr/>
          <a:lstStyle/>
          <a:p>
            <a:pPr>
              <a:buFont typeface="Wingdings" charset="2"/>
              <a:buChar char="q"/>
            </a:pPr>
            <a:r>
              <a:rPr lang="en-US" sz="2400" dirty="0" smtClean="0"/>
              <a:t> Metadata</a:t>
            </a:r>
            <a:endParaRPr lang="en-US" sz="2400" dirty="0"/>
          </a:p>
          <a:p>
            <a:pPr lvl="1">
              <a:buFont typeface="Wingdings" charset="2"/>
              <a:buChar char="q"/>
            </a:pPr>
            <a:r>
              <a:rPr lang="en-US" sz="2400" dirty="0" smtClean="0"/>
              <a:t> Metadata </a:t>
            </a:r>
            <a:r>
              <a:rPr lang="en-US" sz="2400" dirty="0"/>
              <a:t>is often referred to as “data about data”. Metadata is intended to describe other data, in order to clarify the meaning of a dataset. Metadata consists of both indexing terms (</a:t>
            </a:r>
            <a:r>
              <a:rPr lang="en-US" sz="2400" dirty="0" smtClean="0"/>
              <a:t>i.e., </a:t>
            </a:r>
            <a:r>
              <a:rPr lang="en-US" sz="2400" dirty="0"/>
              <a:t>terms that can be used for search and retrieval of the data) and descriptive attributes.</a:t>
            </a:r>
          </a:p>
          <a:p>
            <a:pPr lvl="1">
              <a:buFont typeface="Wingdings" charset="2"/>
              <a:buChar char="q"/>
            </a:pPr>
            <a:r>
              <a:rPr lang="en-US" sz="2400" i="1" dirty="0" smtClean="0"/>
              <a:t> Example</a:t>
            </a:r>
            <a:r>
              <a:rPr lang="en-US" sz="2400" dirty="0"/>
              <a:t>:</a:t>
            </a:r>
          </a:p>
          <a:p>
            <a:pPr>
              <a:buFont typeface="Wingdings" charset="2"/>
              <a:buChar char="q"/>
            </a:pPr>
            <a:endParaRPr lang="en-US" dirty="0"/>
          </a:p>
        </p:txBody>
      </p:sp>
      <p:pic>
        <p:nvPicPr>
          <p:cNvPr id="8" name="Picture 7"/>
          <p:cNvPicPr>
            <a:picLocks noChangeAspect="1"/>
          </p:cNvPicPr>
          <p:nvPr/>
        </p:nvPicPr>
        <p:blipFill>
          <a:blip r:embed="rId4"/>
          <a:stretch>
            <a:fillRect/>
          </a:stretch>
        </p:blipFill>
        <p:spPr>
          <a:xfrm>
            <a:off x="4134246" y="4281272"/>
            <a:ext cx="3999325" cy="1752600"/>
          </a:xfrm>
          <a:prstGeom prst="rect">
            <a:avLst/>
          </a:prstGeom>
          <a:ln>
            <a:noFill/>
          </a:ln>
          <a:effectLst>
            <a:outerShdw blurRad="190500" algn="tl" rotWithShape="0">
              <a:srgbClr val="000000">
                <a:alpha val="70000"/>
              </a:srgbClr>
            </a:outerShdw>
          </a:effectLst>
        </p:spPr>
      </p:pic>
      <p:sp>
        <p:nvSpPr>
          <p:cNvPr id="9" name="Content Placeholder 3"/>
          <p:cNvSpPr txBox="1">
            <a:spLocks/>
          </p:cNvSpPr>
          <p:nvPr/>
        </p:nvSpPr>
        <p:spPr>
          <a:xfrm>
            <a:off x="0" y="5805272"/>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152186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after the data</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854743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006"/>
            <a:ext cx="9144000" cy="880793"/>
          </a:xfrm>
        </p:spPr>
        <p:txBody>
          <a:bodyPr>
            <a:normAutofit/>
          </a:bodyPr>
          <a:lstStyle/>
          <a:p>
            <a:pPr algn="ctr"/>
            <a:r>
              <a:rPr lang="en-US" sz="4000" b="1" dirty="0" smtClean="0">
                <a:solidFill>
                  <a:srgbClr val="409995"/>
                </a:solidFill>
              </a:rPr>
              <a:t>agenda &amp; learning outcomes</a:t>
            </a:r>
            <a:endParaRPr lang="en-US" sz="4000" b="1" dirty="0">
              <a:solidFill>
                <a:srgbClr val="409995"/>
              </a:solidFill>
            </a:endParaRPr>
          </a:p>
        </p:txBody>
      </p:sp>
      <p:sp>
        <p:nvSpPr>
          <p:cNvPr id="3" name="Content Placeholder 2"/>
          <p:cNvSpPr>
            <a:spLocks noGrp="1"/>
          </p:cNvSpPr>
          <p:nvPr>
            <p:ph idx="1"/>
          </p:nvPr>
        </p:nvSpPr>
        <p:spPr>
          <a:xfrm>
            <a:off x="308905" y="1355557"/>
            <a:ext cx="8526189" cy="4146885"/>
          </a:xfrm>
        </p:spPr>
        <p:txBody>
          <a:bodyPr>
            <a:noAutofit/>
          </a:bodyPr>
          <a:lstStyle/>
          <a:p>
            <a:pPr marL="0" indent="0">
              <a:buNone/>
            </a:pPr>
            <a:r>
              <a:rPr lang="en-US" sz="2800" dirty="0" smtClean="0"/>
              <a:t>1 Understand the elements of the data life cycle</a:t>
            </a:r>
          </a:p>
          <a:p>
            <a:pPr marL="0" indent="0">
              <a:buNone/>
            </a:pPr>
            <a:r>
              <a:rPr lang="en-US" sz="2800" dirty="0" smtClean="0"/>
              <a:t>2 Describe </a:t>
            </a:r>
            <a:r>
              <a:rPr lang="en-US" sz="2800" dirty="0"/>
              <a:t>fundamental processes of research </a:t>
            </a:r>
            <a:endParaRPr lang="en-US" sz="2800" dirty="0" smtClean="0"/>
          </a:p>
          <a:p>
            <a:pPr marL="0" indent="0">
              <a:buNone/>
            </a:pPr>
            <a:r>
              <a:rPr lang="en-US" sz="2800" dirty="0"/>
              <a:t> </a:t>
            </a:r>
            <a:r>
              <a:rPr lang="en-US" sz="2800" dirty="0" smtClean="0"/>
              <a:t>  data </a:t>
            </a:r>
            <a:r>
              <a:rPr lang="en-US" sz="2800" dirty="0"/>
              <a:t>management (RDM</a:t>
            </a:r>
            <a:r>
              <a:rPr lang="en-US" sz="2800" dirty="0" smtClean="0"/>
              <a:t>)</a:t>
            </a:r>
          </a:p>
          <a:p>
            <a:pPr marL="0" indent="0">
              <a:buNone/>
            </a:pPr>
            <a:r>
              <a:rPr lang="en-US" sz="2800" dirty="0" smtClean="0"/>
              <a:t>3 Identify </a:t>
            </a:r>
            <a:r>
              <a:rPr lang="en-US" sz="2800" dirty="0"/>
              <a:t>the components of a data </a:t>
            </a:r>
            <a:endParaRPr lang="en-US" sz="2800" dirty="0" smtClean="0"/>
          </a:p>
          <a:p>
            <a:pPr marL="0" indent="0">
              <a:buNone/>
            </a:pPr>
            <a:r>
              <a:rPr lang="en-US" sz="2800" dirty="0"/>
              <a:t> </a:t>
            </a:r>
            <a:r>
              <a:rPr lang="en-US" sz="2800" dirty="0" smtClean="0"/>
              <a:t>  management </a:t>
            </a:r>
            <a:r>
              <a:rPr lang="en-US" sz="2800" dirty="0"/>
              <a:t>plan and construct a draft</a:t>
            </a:r>
          </a:p>
          <a:p>
            <a:pPr marL="0" indent="0">
              <a:buNone/>
            </a:pPr>
            <a:endParaRPr lang="en-US" sz="1800" dirty="0" smtClean="0"/>
          </a:p>
          <a:p>
            <a:pPr marL="0" indent="0">
              <a:buNone/>
            </a:pPr>
            <a:endParaRPr lang="en-US" sz="1800" dirty="0" smtClean="0"/>
          </a:p>
          <a:p>
            <a:pPr lvl="1">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33006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485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409995"/>
                </a:solidFill>
              </a:rPr>
              <a:t>i</a:t>
            </a:r>
            <a:r>
              <a:rPr lang="en-US" b="1" dirty="0" smtClean="0">
                <a:solidFill>
                  <a:srgbClr val="409995"/>
                </a:solidFill>
              </a:rPr>
              <a:t>nformation loss</a:t>
            </a:r>
            <a:endParaRPr lang="en-US" b="1" dirty="0">
              <a:solidFill>
                <a:srgbClr val="409995"/>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526" t="64105" r="58597" b="2492"/>
          <a:stretch/>
        </p:blipFill>
        <p:spPr>
          <a:xfrm>
            <a:off x="503280" y="336884"/>
            <a:ext cx="7822150" cy="5288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0636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64" y="1860884"/>
            <a:ext cx="8213558" cy="2862322"/>
          </a:xfrm>
          <a:prstGeom prst="rect">
            <a:avLst/>
          </a:prstGeom>
          <a:noFill/>
        </p:spPr>
        <p:txBody>
          <a:bodyPr wrap="square" rtlCol="0">
            <a:spAutoFit/>
          </a:bodyPr>
          <a:lstStyle/>
          <a:p>
            <a:r>
              <a:rPr lang="en-US" sz="3600" dirty="0" smtClean="0"/>
              <a:t>“Your </a:t>
            </a:r>
            <a:r>
              <a:rPr lang="en-US" sz="3600" dirty="0"/>
              <a:t>closest collaborator is you six months </a:t>
            </a:r>
            <a:r>
              <a:rPr lang="en-US" sz="3600" dirty="0" smtClean="0"/>
              <a:t>ago, but </a:t>
            </a:r>
            <a:r>
              <a:rPr lang="en-US" sz="3600" dirty="0"/>
              <a:t>you don’t reply to </a:t>
            </a:r>
            <a:r>
              <a:rPr lang="en-US" sz="3600" dirty="0" smtClean="0"/>
              <a:t>emails</a:t>
            </a:r>
            <a:r>
              <a:rPr lang="is-IS" sz="3600" smtClean="0"/>
              <a:t>…”</a:t>
            </a:r>
            <a:endParaRPr lang="en-US" sz="3600" dirty="0"/>
          </a:p>
          <a:p>
            <a:endParaRPr lang="en-US" sz="3600" dirty="0" smtClean="0"/>
          </a:p>
          <a:p>
            <a:r>
              <a:rPr lang="en-US" sz="3600" dirty="0"/>
              <a:t>	</a:t>
            </a:r>
            <a:r>
              <a:rPr lang="en-US" sz="3600" dirty="0" smtClean="0"/>
              <a:t>				</a:t>
            </a:r>
            <a:endParaRPr lang="en-US" sz="3600" dirty="0"/>
          </a:p>
        </p:txBody>
      </p:sp>
    </p:spTree>
    <p:extLst>
      <p:ext uri="{BB962C8B-B14F-4D97-AF65-F5344CB8AC3E}">
        <p14:creationId xmlns:p14="http://schemas.microsoft.com/office/powerpoint/2010/main" val="732645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59"/>
            <a:ext cx="9144000" cy="847725"/>
          </a:xfrm>
        </p:spPr>
        <p:txBody>
          <a:bodyPr/>
          <a:lstStyle/>
          <a:p>
            <a:pPr algn="ctr"/>
            <a:r>
              <a:rPr lang="en-US" b="1" dirty="0">
                <a:solidFill>
                  <a:srgbClr val="409995"/>
                </a:solidFill>
              </a:rPr>
              <a:t>d</a:t>
            </a:r>
            <a:r>
              <a:rPr lang="en-US" b="1" dirty="0" smtClean="0">
                <a:solidFill>
                  <a:srgbClr val="409995"/>
                </a:solidFill>
              </a:rPr>
              <a:t>ata management plan (dmp)</a:t>
            </a:r>
            <a:endParaRPr lang="en-US" b="1" dirty="0">
              <a:solidFill>
                <a:srgbClr val="409995"/>
              </a:solidFill>
            </a:endParaRPr>
          </a:p>
        </p:txBody>
      </p:sp>
      <p:grpSp>
        <p:nvGrpSpPr>
          <p:cNvPr id="24" name="Group 23"/>
          <p:cNvGrpSpPr/>
          <p:nvPr/>
        </p:nvGrpSpPr>
        <p:grpSpPr>
          <a:xfrm rot="16200000">
            <a:off x="376526" y="1351401"/>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470680" y="990884"/>
            <a:ext cx="3943325" cy="5632311"/>
          </a:xfrm>
          <a:prstGeom prst="rect">
            <a:avLst/>
          </a:prstGeom>
          <a:noFill/>
        </p:spPr>
        <p:txBody>
          <a:bodyPr wrap="square" rtlCol="0">
            <a:spAutoFit/>
          </a:bodyPr>
          <a:lstStyle/>
          <a:p>
            <a:pPr marL="285750" indent="-285750">
              <a:buClr>
                <a:schemeClr val="accent1"/>
              </a:buClr>
              <a:buFont typeface="Wingdings" charset="2"/>
              <a:buChar char="q"/>
            </a:pPr>
            <a:r>
              <a:rPr lang="en-US" sz="2000" dirty="0"/>
              <a:t>Description:</a:t>
            </a:r>
          </a:p>
          <a:p>
            <a:pPr marL="742950" lvl="1" indent="-285750">
              <a:buClr>
                <a:schemeClr val="accent1"/>
              </a:buClr>
              <a:buFont typeface="Wingdings" charset="2"/>
              <a:buChar char="q"/>
            </a:pPr>
            <a:r>
              <a:rPr lang="en-US" sz="2000" dirty="0"/>
              <a:t>Descriptive details about the project &amp; experiment</a:t>
            </a:r>
          </a:p>
          <a:p>
            <a:pPr marL="285750" indent="-285750">
              <a:buClr>
                <a:schemeClr val="accent1"/>
              </a:buClr>
              <a:buFont typeface="Wingdings" charset="2"/>
              <a:buChar char="q"/>
            </a:pPr>
            <a:endParaRPr lang="en-US" sz="2000" dirty="0" smtClean="0"/>
          </a:p>
          <a:p>
            <a:pPr marL="285750" indent="-285750">
              <a:buClr>
                <a:schemeClr val="accent1"/>
              </a:buClr>
              <a:buFont typeface="Wingdings" charset="2"/>
              <a:buChar char="q"/>
            </a:pPr>
            <a:r>
              <a:rPr lang="en-US" sz="2000" dirty="0" smtClean="0"/>
              <a:t>Preservation: </a:t>
            </a:r>
          </a:p>
          <a:p>
            <a:pPr lvl="1">
              <a:buClr>
                <a:schemeClr val="accent1"/>
              </a:buClr>
            </a:pPr>
            <a:r>
              <a:rPr lang="en-US" sz="2000" dirty="0" smtClean="0"/>
              <a:t>Back up schedule?</a:t>
            </a:r>
          </a:p>
          <a:p>
            <a:pPr lvl="1">
              <a:buClr>
                <a:schemeClr val="accent1"/>
              </a:buClr>
            </a:pPr>
            <a:r>
              <a:rPr lang="en-US" sz="2000" dirty="0" smtClean="0"/>
              <a:t>3 Back up locations?</a:t>
            </a:r>
          </a:p>
          <a:p>
            <a:pPr lvl="1">
              <a:buClr>
                <a:schemeClr val="accent1"/>
              </a:buClr>
            </a:pPr>
            <a:r>
              <a:rPr lang="en-US" sz="2000" dirty="0" smtClean="0"/>
              <a:t>How long to save it?</a:t>
            </a:r>
          </a:p>
          <a:p>
            <a:pPr lvl="1">
              <a:buClr>
                <a:schemeClr val="accent1"/>
              </a:buClr>
            </a:pPr>
            <a:endParaRPr lang="en-US" sz="2000" dirty="0" smtClean="0"/>
          </a:p>
          <a:p>
            <a:pPr marL="285750" indent="-285750">
              <a:buClr>
                <a:schemeClr val="accent1"/>
              </a:buClr>
              <a:buFont typeface="Wingdings" charset="2"/>
              <a:buChar char="q"/>
            </a:pPr>
            <a:r>
              <a:rPr lang="en-US" sz="2000" dirty="0" smtClean="0"/>
              <a:t>Sharing: </a:t>
            </a:r>
          </a:p>
          <a:p>
            <a:pPr lvl="1">
              <a:buClr>
                <a:schemeClr val="accent1"/>
              </a:buClr>
            </a:pPr>
            <a:r>
              <a:rPr lang="en-US" sz="2000" dirty="0" smtClean="0"/>
              <a:t>Public repository? </a:t>
            </a:r>
          </a:p>
          <a:p>
            <a:pPr lvl="1">
              <a:buClr>
                <a:schemeClr val="accent1"/>
              </a:buClr>
            </a:pPr>
            <a:r>
              <a:rPr lang="en-US" sz="2000" dirty="0" smtClean="0"/>
              <a:t>Sensitive data?</a:t>
            </a:r>
          </a:p>
          <a:p>
            <a:pPr lvl="1">
              <a:buClr>
                <a:schemeClr val="accent1"/>
              </a:buClr>
            </a:pPr>
            <a:endParaRPr lang="en-US" sz="2000" dirty="0" smtClean="0"/>
          </a:p>
          <a:p>
            <a:pPr marL="285750" indent="-285750">
              <a:buClr>
                <a:schemeClr val="accent1"/>
              </a:buClr>
              <a:buFont typeface="Wingdings" charset="2"/>
              <a:buChar char="q"/>
            </a:pPr>
            <a:r>
              <a:rPr lang="en-US" sz="2000" dirty="0" smtClean="0"/>
              <a:t>Analysis: </a:t>
            </a:r>
          </a:p>
          <a:p>
            <a:pPr lvl="1">
              <a:buClr>
                <a:schemeClr val="accent1"/>
              </a:buClr>
            </a:pPr>
            <a:r>
              <a:rPr lang="en-US" sz="2000" dirty="0" smtClean="0"/>
              <a:t>Tools (software)?</a:t>
            </a:r>
          </a:p>
          <a:p>
            <a:endParaRPr lang="en-US" sz="2000" dirty="0" smtClean="0"/>
          </a:p>
          <a:p>
            <a:endParaRPr lang="en-US" sz="2000" dirty="0"/>
          </a:p>
        </p:txBody>
      </p:sp>
    </p:spTree>
    <p:extLst>
      <p:ext uri="{BB962C8B-B14F-4D97-AF65-F5344CB8AC3E}">
        <p14:creationId xmlns:p14="http://schemas.microsoft.com/office/powerpoint/2010/main" val="290684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87" y="46436"/>
            <a:ext cx="9144000" cy="619767"/>
          </a:xfrm>
        </p:spPr>
        <p:txBody>
          <a:bodyPr/>
          <a:lstStyle/>
          <a:p>
            <a:pPr algn="ctr"/>
            <a:r>
              <a:rPr lang="en-US" b="1" dirty="0" smtClean="0">
                <a:solidFill>
                  <a:srgbClr val="409995"/>
                </a:solidFill>
              </a:rPr>
              <a:t>how do you describe your data?</a:t>
            </a:r>
            <a:endParaRPr lang="en-US" b="1" dirty="0">
              <a:solidFill>
                <a:srgbClr val="409995"/>
              </a:solidFill>
            </a:endParaRPr>
          </a:p>
        </p:txBody>
      </p:sp>
      <p:grpSp>
        <p:nvGrpSpPr>
          <p:cNvPr id="5" name="Group 4"/>
          <p:cNvGrpSpPr/>
          <p:nvPr/>
        </p:nvGrpSpPr>
        <p:grpSpPr>
          <a:xfrm>
            <a:off x="74994" y="1329556"/>
            <a:ext cx="9019469" cy="4069603"/>
            <a:chOff x="204681" y="1645067"/>
            <a:chExt cx="9019469" cy="4069603"/>
          </a:xfrm>
        </p:grpSpPr>
        <p:sp>
          <p:nvSpPr>
            <p:cNvPr id="8" name="Bent-Up Arrow 7"/>
            <p:cNvSpPr/>
            <p:nvPr/>
          </p:nvSpPr>
          <p:spPr>
            <a:xfrm rot="10800000" flipH="1">
              <a:off x="6864670" y="2064515"/>
              <a:ext cx="2149642" cy="251216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941153" y="4760563"/>
              <a:ext cx="2282997" cy="954107"/>
            </a:xfrm>
            <a:prstGeom prst="rect">
              <a:avLst/>
            </a:prstGeom>
            <a:noFill/>
          </p:spPr>
          <p:txBody>
            <a:bodyPr wrap="none" rtlCol="0">
              <a:spAutoFit/>
            </a:bodyPr>
            <a:lstStyle/>
            <a:p>
              <a:pPr algn="ctr"/>
              <a:r>
                <a:rPr lang="en-US" sz="2800" b="1" dirty="0" smtClean="0">
                  <a:solidFill>
                    <a:srgbClr val="409995"/>
                  </a:solidFill>
                </a:rPr>
                <a:t>README.txt</a:t>
              </a:r>
            </a:p>
            <a:p>
              <a:pPr algn="ctr"/>
              <a:r>
                <a:rPr lang="en-US" sz="2800" b="1" dirty="0" smtClean="0">
                  <a:solidFill>
                    <a:srgbClr val="409995"/>
                  </a:solidFill>
                </a:rPr>
                <a:t>README.md</a:t>
              </a:r>
              <a:endParaRPr lang="en-US" b="1" dirty="0">
                <a:solidFill>
                  <a:srgbClr val="409995"/>
                </a:solidFill>
              </a:endParaRPr>
            </a:p>
          </p:txBody>
        </p:sp>
        <p:sp>
          <p:nvSpPr>
            <p:cNvPr id="11" name="TextBox 10"/>
            <p:cNvSpPr txBox="1"/>
            <p:nvPr/>
          </p:nvSpPr>
          <p:spPr>
            <a:xfrm>
              <a:off x="204681" y="1645067"/>
              <a:ext cx="7734810" cy="3108543"/>
            </a:xfrm>
            <a:prstGeom prst="rect">
              <a:avLst/>
            </a:prstGeom>
            <a:noFill/>
          </p:spPr>
          <p:txBody>
            <a:bodyPr wrap="none" rtlCol="0">
              <a:spAutoFit/>
            </a:bodyPr>
            <a:lstStyle/>
            <a:p>
              <a:r>
                <a:rPr lang="en-US" sz="2800" b="1" dirty="0" smtClean="0">
                  <a:solidFill>
                    <a:schemeClr val="accent1">
                      <a:lumMod val="40000"/>
                      <a:lumOff val="60000"/>
                    </a:schemeClr>
                  </a:solidFill>
                </a:rPr>
                <a:t>Why are you doing this study?</a:t>
              </a:r>
            </a:p>
            <a:p>
              <a:r>
                <a:rPr lang="en-US" sz="2800" b="1" dirty="0" smtClean="0">
                  <a:solidFill>
                    <a:schemeClr val="accent1">
                      <a:lumMod val="60000"/>
                      <a:lumOff val="40000"/>
                    </a:schemeClr>
                  </a:solidFill>
                </a:rPr>
                <a:t>Who is involved?</a:t>
              </a:r>
            </a:p>
            <a:p>
              <a:r>
                <a:rPr lang="en-US" sz="2800" b="1" dirty="0" smtClean="0">
                  <a:solidFill>
                    <a:schemeClr val="accent1">
                      <a:lumMod val="60000"/>
                      <a:lumOff val="40000"/>
                    </a:schemeClr>
                  </a:solidFill>
                </a:rPr>
                <a:t>Where was the data collected?</a:t>
              </a:r>
            </a:p>
            <a:p>
              <a:r>
                <a:rPr lang="en-US" sz="2800" b="1" dirty="0" smtClean="0">
                  <a:solidFill>
                    <a:schemeClr val="accent1"/>
                  </a:solidFill>
                </a:rPr>
                <a:t>What were the data collection processes</a:t>
              </a:r>
            </a:p>
            <a:p>
              <a:r>
                <a:rPr lang="en-US" sz="2800" b="1" dirty="0" smtClean="0">
                  <a:solidFill>
                    <a:schemeClr val="accent1">
                      <a:lumMod val="75000"/>
                    </a:schemeClr>
                  </a:solidFill>
                </a:rPr>
                <a:t>What do the values in the table mean?</a:t>
              </a:r>
            </a:p>
            <a:p>
              <a:r>
                <a:rPr lang="en-US" sz="2800" b="1" dirty="0" smtClean="0">
                  <a:solidFill>
                    <a:schemeClr val="accent1">
                      <a:lumMod val="75000"/>
                    </a:schemeClr>
                  </a:solidFill>
                </a:rPr>
                <a:t>What software is needed to view the data?</a:t>
              </a:r>
            </a:p>
            <a:p>
              <a:r>
                <a:rPr lang="en-US" sz="2800" b="1" dirty="0" smtClean="0"/>
                <a:t>How should the data be cited?</a:t>
              </a:r>
              <a:endParaRPr lang="en-US" sz="2800" b="1" dirty="0"/>
            </a:p>
          </p:txBody>
        </p:sp>
      </p:grpSp>
    </p:spTree>
    <p:extLst>
      <p:ext uri="{BB962C8B-B14F-4D97-AF65-F5344CB8AC3E}">
        <p14:creationId xmlns:p14="http://schemas.microsoft.com/office/powerpoint/2010/main" val="1249913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5"/>
            <a:ext cx="9144000" cy="850232"/>
          </a:xfrm>
        </p:spPr>
        <p:txBody>
          <a:bodyPr>
            <a:normAutofit/>
          </a:bodyPr>
          <a:lstStyle/>
          <a:p>
            <a:pPr algn="ctr"/>
            <a:r>
              <a:rPr lang="en-US" sz="4000" b="1" dirty="0" smtClean="0">
                <a:solidFill>
                  <a:srgbClr val="409995"/>
                </a:solidFill>
              </a:rPr>
              <a:t>stable file formats</a:t>
            </a:r>
            <a:endParaRPr lang="en-US" sz="4000" b="1" dirty="0">
              <a:solidFill>
                <a:srgbClr val="409995"/>
              </a:solidFill>
            </a:endParaRPr>
          </a:p>
        </p:txBody>
      </p:sp>
      <p:grpSp>
        <p:nvGrpSpPr>
          <p:cNvPr id="12" name="Group 11"/>
          <p:cNvGrpSpPr/>
          <p:nvPr/>
        </p:nvGrpSpPr>
        <p:grpSpPr>
          <a:xfrm>
            <a:off x="488132" y="2308314"/>
            <a:ext cx="3137384" cy="2055138"/>
            <a:chOff x="1139687" y="1929228"/>
            <a:chExt cx="4098515" cy="3398146"/>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254" t="11173" r="78678" b="59991"/>
            <a:stretch/>
          </p:blipFill>
          <p:spPr>
            <a:xfrm>
              <a:off x="1139687" y="1929228"/>
              <a:ext cx="1204016" cy="162235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449" t="11781" r="55811" b="61032"/>
            <a:stretch/>
          </p:blipFill>
          <p:spPr>
            <a:xfrm>
              <a:off x="2578377" y="1929228"/>
              <a:ext cx="1179445" cy="152958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3876" t="45942" r="9499" b="25321"/>
            <a:stretch/>
          </p:blipFill>
          <p:spPr>
            <a:xfrm>
              <a:off x="1139687" y="3697357"/>
              <a:ext cx="1245705" cy="16167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7841" t="45799" r="55711" b="25229"/>
            <a:stretch/>
          </p:blipFill>
          <p:spPr>
            <a:xfrm>
              <a:off x="2567059" y="3697356"/>
              <a:ext cx="1232452" cy="163001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1238" t="46273" r="32137" b="24283"/>
            <a:stretch/>
          </p:blipFill>
          <p:spPr>
            <a:xfrm>
              <a:off x="3992496" y="1929228"/>
              <a:ext cx="1245706" cy="1656521"/>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6146" t="80821" r="35557" b="4656"/>
            <a:stretch/>
          </p:blipFill>
          <p:spPr>
            <a:xfrm>
              <a:off x="3939489" y="3706032"/>
              <a:ext cx="1233629" cy="1621342"/>
            </a:xfrm>
            <a:prstGeom prst="rect">
              <a:avLst/>
            </a:prstGeom>
          </p:spPr>
        </p:pic>
      </p:grpSp>
      <p:graphicFrame>
        <p:nvGraphicFramePr>
          <p:cNvPr id="14" name="Table 13"/>
          <p:cNvGraphicFramePr>
            <a:graphicFrameLocks noGrp="1"/>
          </p:cNvGraphicFramePr>
          <p:nvPr>
            <p:extLst>
              <p:ext uri="{D42A27DB-BD31-4B8C-83A1-F6EECF244321}">
                <p14:modId xmlns:p14="http://schemas.microsoft.com/office/powerpoint/2010/main" val="1458232706"/>
              </p:ext>
            </p:extLst>
          </p:nvPr>
        </p:nvGraphicFramePr>
        <p:xfrm>
          <a:off x="4040234" y="1345788"/>
          <a:ext cx="4542974" cy="4549526"/>
        </p:xfrm>
        <a:graphic>
          <a:graphicData uri="http://schemas.openxmlformats.org/drawingml/2006/table">
            <a:tbl>
              <a:tblPr firstRow="1" bandRow="1">
                <a:tableStyleId>{F5AB1C69-6EDB-4FF4-983F-18BD219EF322}</a:tableStyleId>
              </a:tblPr>
              <a:tblGrid>
                <a:gridCol w="2271487"/>
                <a:gridCol w="2271487"/>
              </a:tblGrid>
              <a:tr h="991428">
                <a:tc>
                  <a:txBody>
                    <a:bodyPr/>
                    <a:lstStyle/>
                    <a:p>
                      <a:pPr algn="ctr"/>
                      <a:r>
                        <a:rPr lang="en-US" sz="2800" dirty="0" smtClean="0"/>
                        <a:t>this</a:t>
                      </a:r>
                      <a:endParaRPr lang="en-US" sz="2800" dirty="0">
                        <a:solidFill>
                          <a:srgbClr val="00B050"/>
                        </a:solidFill>
                      </a:endParaRPr>
                    </a:p>
                  </a:txBody>
                  <a:tcPr anchor="ctr"/>
                </a:tc>
                <a:tc>
                  <a:txBody>
                    <a:bodyPr/>
                    <a:lstStyle/>
                    <a:p>
                      <a:pPr algn="ctr"/>
                      <a:r>
                        <a:rPr lang="en-US" sz="2800" dirty="0" smtClean="0"/>
                        <a:t>not</a:t>
                      </a:r>
                      <a:r>
                        <a:rPr lang="en-US" sz="2800" baseline="0" dirty="0" smtClean="0"/>
                        <a:t> that</a:t>
                      </a:r>
                      <a:endParaRPr lang="en-US" sz="2800" dirty="0"/>
                    </a:p>
                  </a:txBody>
                  <a:tcPr anchor="ctr"/>
                </a:tc>
              </a:tr>
              <a:tr h="1184689">
                <a:tc>
                  <a:txBody>
                    <a:bodyPr/>
                    <a:lstStyle/>
                    <a:p>
                      <a:pPr algn="ctr"/>
                      <a:r>
                        <a:rPr lang="en-US" sz="2400" dirty="0" smtClean="0"/>
                        <a:t>.csv</a:t>
                      </a:r>
                      <a:endParaRPr lang="en-US" sz="2400" dirty="0"/>
                    </a:p>
                  </a:txBody>
                  <a:tcPr anchor="ctr"/>
                </a:tc>
                <a:tc>
                  <a:txBody>
                    <a:bodyPr/>
                    <a:lstStyle/>
                    <a:p>
                      <a:pPr algn="ctr"/>
                      <a:r>
                        <a:rPr lang="en-US" sz="2400" dirty="0" smtClean="0"/>
                        <a:t>.xls</a:t>
                      </a:r>
                      <a:endParaRPr lang="en-US" sz="2400" dirty="0"/>
                    </a:p>
                  </a:txBody>
                  <a:tcPr anchor="ctr"/>
                </a:tc>
              </a:tr>
              <a:tr h="1184689">
                <a:tc>
                  <a:txBody>
                    <a:bodyPr/>
                    <a:lstStyle/>
                    <a:p>
                      <a:pPr algn="ctr"/>
                      <a:r>
                        <a:rPr lang="en-US" sz="2400" dirty="0" smtClean="0"/>
                        <a:t>.txt</a:t>
                      </a:r>
                    </a:p>
                    <a:p>
                      <a:pPr algn="ctr"/>
                      <a:r>
                        <a:rPr lang="en-US" sz="2400" dirty="0" smtClean="0"/>
                        <a:t>.html</a:t>
                      </a:r>
                    </a:p>
                    <a:p>
                      <a:pPr algn="ctr"/>
                      <a:r>
                        <a:rPr lang="en-US" sz="2400" dirty="0" smtClean="0"/>
                        <a:t>.rtf</a:t>
                      </a:r>
                      <a:endParaRPr lang="en-US" sz="2400" dirty="0"/>
                    </a:p>
                  </a:txBody>
                  <a:tcPr anchor="ctr"/>
                </a:tc>
                <a:tc>
                  <a:txBody>
                    <a:bodyPr/>
                    <a:lstStyle/>
                    <a:p>
                      <a:pPr algn="ctr"/>
                      <a:r>
                        <a:rPr lang="en-US" sz="2400" dirty="0" smtClean="0"/>
                        <a:t>.doc</a:t>
                      </a:r>
                      <a:endParaRPr lang="en-US" sz="2400" dirty="0"/>
                    </a:p>
                  </a:txBody>
                  <a:tcPr anchor="ctr"/>
                </a:tc>
              </a:tr>
              <a:tr h="1184689">
                <a:tc>
                  <a:txBody>
                    <a:bodyPr/>
                    <a:lstStyle/>
                    <a:p>
                      <a:pPr algn="ctr"/>
                      <a:r>
                        <a:rPr lang="en-US" sz="2400" dirty="0" smtClean="0"/>
                        <a:t>.tiff</a:t>
                      </a:r>
                    </a:p>
                    <a:p>
                      <a:pPr algn="ctr"/>
                      <a:r>
                        <a:rPr lang="en-US" sz="2400" dirty="0" smtClean="0"/>
                        <a:t>.png</a:t>
                      </a:r>
                      <a:endParaRPr lang="en-US" sz="2400" dirty="0"/>
                    </a:p>
                  </a:txBody>
                  <a:tcPr anchor="ctr"/>
                </a:tc>
                <a:tc>
                  <a:txBody>
                    <a:bodyPr/>
                    <a:lstStyle/>
                    <a:p>
                      <a:pPr algn="ctr"/>
                      <a:r>
                        <a:rPr lang="en-US" sz="2400" dirty="0" smtClean="0"/>
                        <a:t>.jpg</a:t>
                      </a:r>
                    </a:p>
                    <a:p>
                      <a:pPr algn="ctr"/>
                      <a:r>
                        <a:rPr lang="en-US" sz="2400" dirty="0" smtClean="0"/>
                        <a:t>.gif</a:t>
                      </a:r>
                      <a:endParaRPr lang="en-US" sz="2400" dirty="0"/>
                    </a:p>
                  </a:txBody>
                  <a:tcPr anchor="ctr"/>
                </a:tc>
              </a:tr>
            </a:tbl>
          </a:graphicData>
        </a:graphic>
      </p:graphicFrame>
    </p:spTree>
    <p:extLst>
      <p:ext uri="{BB962C8B-B14F-4D97-AF65-F5344CB8AC3E}">
        <p14:creationId xmlns:p14="http://schemas.microsoft.com/office/powerpoint/2010/main" val="360152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705"/>
            <a:ext cx="9031705" cy="859977"/>
          </a:xfrm>
        </p:spPr>
        <p:txBody>
          <a:bodyPr>
            <a:noAutofit/>
          </a:bodyPr>
          <a:lstStyle/>
          <a:p>
            <a:pPr algn="ctr"/>
            <a:r>
              <a:rPr lang="en-US" sz="3600" b="1" dirty="0">
                <a:solidFill>
                  <a:srgbClr val="409995"/>
                </a:solidFill>
              </a:rPr>
              <a:t>h</a:t>
            </a:r>
            <a:r>
              <a:rPr lang="en-US" sz="3600" b="1" dirty="0" smtClean="0">
                <a:solidFill>
                  <a:srgbClr val="409995"/>
                </a:solidFill>
              </a:rPr>
              <a:t>ow will you store &amp; backup the data?</a:t>
            </a:r>
            <a:endParaRPr lang="en-US" sz="3600" b="1" dirty="0">
              <a:solidFill>
                <a:srgbClr val="409995"/>
              </a:solidFill>
            </a:endParaRPr>
          </a:p>
        </p:txBody>
      </p:sp>
      <p:grpSp>
        <p:nvGrpSpPr>
          <p:cNvPr id="3" name="Group 2"/>
          <p:cNvGrpSpPr/>
          <p:nvPr/>
        </p:nvGrpSpPr>
        <p:grpSpPr>
          <a:xfrm>
            <a:off x="1770647" y="1159041"/>
            <a:ext cx="5490410" cy="4519864"/>
            <a:chOff x="2053992" y="1752600"/>
            <a:chExt cx="5029200" cy="4191000"/>
          </a:xfrm>
        </p:grpSpPr>
        <p:sp>
          <p:nvSpPr>
            <p:cNvPr id="5" name="Rounded Rectangle 4"/>
            <p:cNvSpPr/>
            <p:nvPr/>
          </p:nvSpPr>
          <p:spPr>
            <a:xfrm>
              <a:off x="2053992" y="1752600"/>
              <a:ext cx="5029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 name="Rounded Rectangle 5"/>
            <p:cNvSpPr/>
            <p:nvPr/>
          </p:nvSpPr>
          <p:spPr>
            <a:xfrm>
              <a:off x="2053992" y="2590800"/>
              <a:ext cx="502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 name="Rounded Rectangle 6"/>
            <p:cNvSpPr/>
            <p:nvPr/>
          </p:nvSpPr>
          <p:spPr>
            <a:xfrm>
              <a:off x="2053992" y="3429000"/>
              <a:ext cx="5029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 name="Rounded Rectangle 7"/>
            <p:cNvSpPr/>
            <p:nvPr/>
          </p:nvSpPr>
          <p:spPr>
            <a:xfrm>
              <a:off x="2053992" y="4343400"/>
              <a:ext cx="502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 name="Rounded Rectangle 8"/>
            <p:cNvSpPr/>
            <p:nvPr/>
          </p:nvSpPr>
          <p:spPr>
            <a:xfrm>
              <a:off x="2053992" y="5181600"/>
              <a:ext cx="50292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11" name="Content Placeholder 3"/>
          <p:cNvSpPr txBox="1">
            <a:spLocks/>
          </p:cNvSpPr>
          <p:nvPr/>
        </p:nvSpPr>
        <p:spPr>
          <a:xfrm rot="5400000">
            <a:off x="7130334" y="3222494"/>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3"/>
              </a:rPr>
              <a:t>OHSU Open Educational Resources</a:t>
            </a:r>
            <a:endParaRPr lang="en-US" i="0" dirty="0"/>
          </a:p>
        </p:txBody>
      </p:sp>
      <p:sp>
        <p:nvSpPr>
          <p:cNvPr id="4" name="TextBox 3"/>
          <p:cNvSpPr txBox="1"/>
          <p:nvPr/>
        </p:nvSpPr>
        <p:spPr>
          <a:xfrm>
            <a:off x="2117558" y="1252324"/>
            <a:ext cx="4908885" cy="523220"/>
          </a:xfrm>
          <a:prstGeom prst="rect">
            <a:avLst/>
          </a:prstGeom>
          <a:noFill/>
        </p:spPr>
        <p:txBody>
          <a:bodyPr wrap="square" rtlCol="0">
            <a:spAutoFit/>
          </a:bodyPr>
          <a:lstStyle/>
          <a:p>
            <a:pPr algn="ctr"/>
            <a:r>
              <a:rPr lang="en-US" sz="2800" b="1" dirty="0" smtClean="0">
                <a:solidFill>
                  <a:schemeClr val="bg1"/>
                </a:solidFill>
              </a:rPr>
              <a:t>Computer/Laptop</a:t>
            </a:r>
            <a:endParaRPr lang="en-US" sz="2800" b="1" dirty="0">
              <a:solidFill>
                <a:schemeClr val="bg1"/>
              </a:solidFill>
            </a:endParaRPr>
          </a:p>
        </p:txBody>
      </p:sp>
      <p:sp>
        <p:nvSpPr>
          <p:cNvPr id="12" name="TextBox 11"/>
          <p:cNvSpPr txBox="1"/>
          <p:nvPr/>
        </p:nvSpPr>
        <p:spPr>
          <a:xfrm>
            <a:off x="2061409" y="2130121"/>
            <a:ext cx="4908885" cy="523220"/>
          </a:xfrm>
          <a:prstGeom prst="rect">
            <a:avLst/>
          </a:prstGeom>
          <a:noFill/>
        </p:spPr>
        <p:txBody>
          <a:bodyPr wrap="square" rtlCol="0">
            <a:spAutoFit/>
          </a:bodyPr>
          <a:lstStyle/>
          <a:p>
            <a:pPr algn="ctr"/>
            <a:r>
              <a:rPr lang="en-US" sz="2800" b="1" dirty="0" smtClean="0">
                <a:solidFill>
                  <a:schemeClr val="bg1"/>
                </a:solidFill>
              </a:rPr>
              <a:t>Network Drive</a:t>
            </a:r>
            <a:endParaRPr lang="en-US" sz="2800" b="1" dirty="0">
              <a:solidFill>
                <a:schemeClr val="bg1"/>
              </a:solidFill>
            </a:endParaRPr>
          </a:p>
        </p:txBody>
      </p:sp>
      <p:sp>
        <p:nvSpPr>
          <p:cNvPr id="13" name="TextBox 12"/>
          <p:cNvSpPr txBox="1"/>
          <p:nvPr/>
        </p:nvSpPr>
        <p:spPr>
          <a:xfrm>
            <a:off x="2061408" y="3075184"/>
            <a:ext cx="4908885" cy="523220"/>
          </a:xfrm>
          <a:prstGeom prst="rect">
            <a:avLst/>
          </a:prstGeom>
          <a:noFill/>
        </p:spPr>
        <p:txBody>
          <a:bodyPr wrap="square" rtlCol="0">
            <a:spAutoFit/>
          </a:bodyPr>
          <a:lstStyle/>
          <a:p>
            <a:pPr algn="ctr"/>
            <a:r>
              <a:rPr lang="en-US" sz="2800" b="1" dirty="0" smtClean="0">
                <a:solidFill>
                  <a:schemeClr val="bg1"/>
                </a:solidFill>
              </a:rPr>
              <a:t>External Devices</a:t>
            </a:r>
            <a:endParaRPr lang="en-US" sz="2800" b="1" dirty="0">
              <a:solidFill>
                <a:schemeClr val="bg1"/>
              </a:solidFill>
            </a:endParaRPr>
          </a:p>
        </p:txBody>
      </p:sp>
      <p:sp>
        <p:nvSpPr>
          <p:cNvPr id="14" name="TextBox 13"/>
          <p:cNvSpPr txBox="1"/>
          <p:nvPr/>
        </p:nvSpPr>
        <p:spPr>
          <a:xfrm>
            <a:off x="2061407" y="4020246"/>
            <a:ext cx="4908885" cy="523220"/>
          </a:xfrm>
          <a:prstGeom prst="rect">
            <a:avLst/>
          </a:prstGeom>
          <a:noFill/>
        </p:spPr>
        <p:txBody>
          <a:bodyPr wrap="square" rtlCol="0">
            <a:spAutoFit/>
          </a:bodyPr>
          <a:lstStyle/>
          <a:p>
            <a:pPr algn="ctr"/>
            <a:r>
              <a:rPr lang="en-US" sz="2800" b="1" dirty="0" smtClean="0">
                <a:solidFill>
                  <a:schemeClr val="bg1"/>
                </a:solidFill>
              </a:rPr>
              <a:t>Remote/Cloud</a:t>
            </a:r>
            <a:endParaRPr lang="en-US" sz="2800" b="1" dirty="0">
              <a:solidFill>
                <a:schemeClr val="bg1"/>
              </a:solidFill>
            </a:endParaRPr>
          </a:p>
        </p:txBody>
      </p:sp>
      <p:sp>
        <p:nvSpPr>
          <p:cNvPr id="15" name="TextBox 14"/>
          <p:cNvSpPr txBox="1"/>
          <p:nvPr/>
        </p:nvSpPr>
        <p:spPr>
          <a:xfrm>
            <a:off x="2117558" y="5052564"/>
            <a:ext cx="4908885" cy="430887"/>
          </a:xfrm>
          <a:prstGeom prst="rect">
            <a:avLst/>
          </a:prstGeom>
          <a:noFill/>
        </p:spPr>
        <p:txBody>
          <a:bodyPr wrap="square" rtlCol="0">
            <a:spAutoFit/>
          </a:bodyPr>
          <a:lstStyle/>
          <a:p>
            <a:pPr algn="ctr"/>
            <a:r>
              <a:rPr lang="en-US" sz="2200" b="1" dirty="0" smtClean="0">
                <a:solidFill>
                  <a:schemeClr val="bg1"/>
                </a:solidFill>
              </a:rPr>
              <a:t>Physical Storage (e.g. notebooks)</a:t>
            </a:r>
            <a:endParaRPr lang="en-US" sz="2200" b="1" dirty="0">
              <a:solidFill>
                <a:schemeClr val="bg1"/>
              </a:solidFill>
            </a:endParaRPr>
          </a:p>
        </p:txBody>
      </p:sp>
    </p:spTree>
    <p:custDataLst>
      <p:tags r:id="rId1"/>
    </p:custDataLst>
    <p:extLst>
      <p:ext uri="{BB962C8B-B14F-4D97-AF65-F5344CB8AC3E}">
        <p14:creationId xmlns:p14="http://schemas.microsoft.com/office/powerpoint/2010/main" val="198301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5"/>
            <a:ext cx="9144000" cy="914399"/>
          </a:xfrm>
        </p:spPr>
        <p:txBody>
          <a:bodyPr>
            <a:noAutofit/>
          </a:bodyPr>
          <a:lstStyle/>
          <a:p>
            <a:pPr algn="ctr"/>
            <a:r>
              <a:rPr lang="en-US" sz="3600" b="1" dirty="0">
                <a:solidFill>
                  <a:srgbClr val="409995"/>
                </a:solidFill>
              </a:rPr>
              <a:t>h</a:t>
            </a:r>
            <a:r>
              <a:rPr lang="en-US" sz="3600" b="1" dirty="0" smtClean="0">
                <a:solidFill>
                  <a:srgbClr val="409995"/>
                </a:solidFill>
              </a:rPr>
              <a:t>ow </a:t>
            </a:r>
            <a:r>
              <a:rPr lang="en-US" sz="3600" b="1" dirty="0">
                <a:solidFill>
                  <a:srgbClr val="409995"/>
                </a:solidFill>
              </a:rPr>
              <a:t>will you store </a:t>
            </a:r>
            <a:r>
              <a:rPr lang="en-US" sz="3600" b="1" dirty="0" smtClean="0">
                <a:solidFill>
                  <a:srgbClr val="409995"/>
                </a:solidFill>
              </a:rPr>
              <a:t>&amp; backup </a:t>
            </a:r>
            <a:r>
              <a:rPr lang="en-US" sz="3600" b="1" dirty="0">
                <a:solidFill>
                  <a:srgbClr val="409995"/>
                </a:solidFill>
              </a:rPr>
              <a:t>the data?</a:t>
            </a:r>
          </a:p>
        </p:txBody>
      </p:sp>
      <p:graphicFrame>
        <p:nvGraphicFramePr>
          <p:cNvPr id="15" name="Table 14"/>
          <p:cNvGraphicFramePr>
            <a:graphicFrameLocks noGrp="1"/>
          </p:cNvGraphicFramePr>
          <p:nvPr>
            <p:extLst>
              <p:ext uri="{D42A27DB-BD31-4B8C-83A1-F6EECF244321}">
                <p14:modId xmlns:p14="http://schemas.microsoft.com/office/powerpoint/2010/main" val="864665747"/>
              </p:ext>
            </p:extLst>
          </p:nvPr>
        </p:nvGraphicFramePr>
        <p:xfrm>
          <a:off x="600538" y="1026694"/>
          <a:ext cx="7942923" cy="4693920"/>
        </p:xfrm>
        <a:graphic>
          <a:graphicData uri="http://schemas.openxmlformats.org/drawingml/2006/table">
            <a:tbl>
              <a:tblPr firstRow="1" bandRow="1">
                <a:tableStyleId>{5C22544A-7EE6-4342-B048-85BDC9FD1C3A}</a:tableStyleId>
              </a:tblPr>
              <a:tblGrid>
                <a:gridCol w="2647641"/>
                <a:gridCol w="2647641"/>
                <a:gridCol w="2647641"/>
              </a:tblGrid>
              <a:tr h="424451">
                <a:tc>
                  <a:txBody>
                    <a:bodyPr/>
                    <a:lstStyle/>
                    <a:p>
                      <a:r>
                        <a:rPr lang="en-US" sz="2800" dirty="0" smtClean="0">
                          <a:solidFill>
                            <a:srgbClr val="FFFFFF"/>
                          </a:solidFill>
                        </a:rPr>
                        <a:t>Storage option</a:t>
                      </a:r>
                      <a:endParaRPr lang="en-US" sz="2800" dirty="0">
                        <a:solidFill>
                          <a:srgbClr val="FFFFFF"/>
                        </a:solidFill>
                      </a:endParaRPr>
                    </a:p>
                  </a:txBody>
                  <a:tcPr/>
                </a:tc>
                <a:tc>
                  <a:txBody>
                    <a:bodyPr/>
                    <a:lstStyle/>
                    <a:p>
                      <a:r>
                        <a:rPr lang="en-US" sz="3200" dirty="0" smtClean="0">
                          <a:solidFill>
                            <a:srgbClr val="FFFFFF"/>
                          </a:solidFill>
                        </a:rPr>
                        <a:t>The good</a:t>
                      </a:r>
                      <a:endParaRPr lang="en-US" sz="3200" dirty="0">
                        <a:solidFill>
                          <a:srgbClr val="FFFFFF"/>
                        </a:solidFill>
                      </a:endParaRPr>
                    </a:p>
                  </a:txBody>
                  <a:tcPr/>
                </a:tc>
                <a:tc>
                  <a:txBody>
                    <a:bodyPr/>
                    <a:lstStyle/>
                    <a:p>
                      <a:r>
                        <a:rPr lang="en-US" sz="3200" dirty="0" smtClean="0">
                          <a:solidFill>
                            <a:srgbClr val="FFFFFF"/>
                          </a:solidFill>
                        </a:rPr>
                        <a:t>The</a:t>
                      </a:r>
                      <a:r>
                        <a:rPr lang="en-US" sz="3200" baseline="0" dirty="0" smtClean="0">
                          <a:solidFill>
                            <a:srgbClr val="FFFFFF"/>
                          </a:solidFill>
                        </a:rPr>
                        <a:t> bad</a:t>
                      </a:r>
                      <a:endParaRPr lang="en-US" sz="3200" dirty="0">
                        <a:solidFill>
                          <a:srgbClr val="FFFFFF"/>
                        </a:solidFill>
                      </a:endParaRPr>
                    </a:p>
                  </a:txBody>
                  <a:tcPr/>
                </a:tc>
              </a:tr>
              <a:tr h="904583">
                <a:tc>
                  <a:txBody>
                    <a:bodyPr/>
                    <a:lstStyle/>
                    <a:p>
                      <a:r>
                        <a:rPr lang="en-US" sz="1800" dirty="0" smtClean="0"/>
                        <a:t>Computer/Laptop</a:t>
                      </a:r>
                      <a:endParaRPr lang="en-US" sz="1800" dirty="0"/>
                    </a:p>
                  </a:txBody>
                  <a:tcPr/>
                </a:tc>
                <a:tc>
                  <a:txBody>
                    <a:bodyPr/>
                    <a:lstStyle/>
                    <a:p>
                      <a:r>
                        <a:rPr lang="en-US" sz="1800" dirty="0" smtClean="0"/>
                        <a:t>Convenient for active data</a:t>
                      </a:r>
                      <a:endParaRPr lang="en-US" sz="1800" dirty="0"/>
                    </a:p>
                  </a:txBody>
                  <a:tcPr/>
                </a:tc>
                <a:tc>
                  <a:txBody>
                    <a:bodyPr/>
                    <a:lstStyle/>
                    <a:p>
                      <a:r>
                        <a:rPr lang="en-US" sz="1800" dirty="0" smtClean="0"/>
                        <a:t>Easily lost/stolen</a:t>
                      </a:r>
                    </a:p>
                    <a:p>
                      <a:r>
                        <a:rPr lang="en-US" sz="1800" dirty="0" smtClean="0"/>
                        <a:t>Fail</a:t>
                      </a:r>
                    </a:p>
                    <a:p>
                      <a:r>
                        <a:rPr lang="en-US" sz="1800" dirty="0" smtClean="0"/>
                        <a:t>Manual backup</a:t>
                      </a:r>
                      <a:endParaRPr lang="en-US" sz="1800" dirty="0"/>
                    </a:p>
                  </a:txBody>
                  <a:tcPr/>
                </a:tc>
              </a:tr>
              <a:tr h="633208">
                <a:tc>
                  <a:txBody>
                    <a:bodyPr/>
                    <a:lstStyle/>
                    <a:p>
                      <a:r>
                        <a:rPr lang="en-US" sz="1800" dirty="0" smtClean="0"/>
                        <a:t>Network</a:t>
                      </a:r>
                      <a:endParaRPr lang="en-US" sz="1800" dirty="0"/>
                    </a:p>
                  </a:txBody>
                  <a:tcPr/>
                </a:tc>
                <a:tc>
                  <a:txBody>
                    <a:bodyPr/>
                    <a:lstStyle/>
                    <a:p>
                      <a:r>
                        <a:rPr lang="en-US" sz="1800" dirty="0" smtClean="0"/>
                        <a:t>Automatic backup and security</a:t>
                      </a:r>
                    </a:p>
                  </a:txBody>
                  <a:tcPr/>
                </a:tc>
                <a:tc>
                  <a:txBody>
                    <a:bodyPr/>
                    <a:lstStyle/>
                    <a:p>
                      <a:r>
                        <a:rPr lang="en-US" sz="1800" dirty="0" smtClean="0"/>
                        <a:t>Access</a:t>
                      </a:r>
                    </a:p>
                    <a:p>
                      <a:r>
                        <a:rPr lang="en-US" sz="1800" dirty="0" smtClean="0"/>
                        <a:t>Capacity limitations</a:t>
                      </a:r>
                      <a:endParaRPr lang="en-US" sz="1800" dirty="0"/>
                    </a:p>
                  </a:txBody>
                  <a:tcPr/>
                </a:tc>
              </a:tr>
              <a:tr h="904583">
                <a:tc>
                  <a:txBody>
                    <a:bodyPr/>
                    <a:lstStyle/>
                    <a:p>
                      <a:r>
                        <a:rPr lang="en-US" sz="1800" dirty="0" smtClean="0"/>
                        <a:t>External devices</a:t>
                      </a:r>
                      <a:endParaRPr lang="en-US" sz="1800" dirty="0"/>
                    </a:p>
                  </a:txBody>
                  <a:tcPr/>
                </a:tc>
                <a:tc>
                  <a:txBody>
                    <a:bodyPr/>
                    <a:lstStyle/>
                    <a:p>
                      <a:r>
                        <a:rPr lang="en-US" sz="1800" dirty="0" smtClean="0"/>
                        <a:t>Low cost</a:t>
                      </a:r>
                    </a:p>
                    <a:p>
                      <a:r>
                        <a:rPr lang="en-US" sz="1800" dirty="0" smtClean="0"/>
                        <a:t>Portable</a:t>
                      </a:r>
                    </a:p>
                    <a:p>
                      <a:r>
                        <a:rPr lang="en-US" sz="1800" dirty="0" smtClean="0"/>
                        <a:t>Easy to use</a:t>
                      </a:r>
                      <a:endParaRPr lang="en-US" sz="1800" dirty="0"/>
                    </a:p>
                  </a:txBody>
                  <a:tcPr/>
                </a:tc>
                <a:tc>
                  <a:txBody>
                    <a:bodyPr/>
                    <a:lstStyle/>
                    <a:p>
                      <a:r>
                        <a:rPr lang="en-US" sz="1800" dirty="0" smtClean="0"/>
                        <a:t>Easily</a:t>
                      </a:r>
                      <a:r>
                        <a:rPr lang="en-US" sz="1800" baseline="0" dirty="0" smtClean="0"/>
                        <a:t> l</a:t>
                      </a:r>
                      <a:r>
                        <a:rPr lang="en-US" sz="1800" dirty="0" smtClean="0"/>
                        <a:t>ost/stolen</a:t>
                      </a:r>
                    </a:p>
                    <a:p>
                      <a:r>
                        <a:rPr lang="en-US" sz="1800" dirty="0" smtClean="0"/>
                        <a:t>Fail</a:t>
                      </a:r>
                      <a:endParaRPr lang="en-US" sz="1800" dirty="0"/>
                    </a:p>
                  </a:txBody>
                  <a:tcPr/>
                </a:tc>
              </a:tr>
              <a:tr h="633208">
                <a:tc>
                  <a:txBody>
                    <a:bodyPr/>
                    <a:lstStyle/>
                    <a:p>
                      <a:r>
                        <a:rPr lang="en-US" sz="1800" dirty="0" smtClean="0"/>
                        <a:t>Remote/Cloud</a:t>
                      </a:r>
                      <a:endParaRPr lang="en-US" sz="1800" dirty="0"/>
                    </a:p>
                  </a:txBody>
                  <a:tcPr/>
                </a:tc>
                <a:tc>
                  <a:txBody>
                    <a:bodyPr/>
                    <a:lstStyle/>
                    <a:p>
                      <a:r>
                        <a:rPr lang="en-US" sz="1800" dirty="0" smtClean="0"/>
                        <a:t>Global access</a:t>
                      </a:r>
                    </a:p>
                    <a:p>
                      <a:r>
                        <a:rPr lang="en-US" sz="1800" dirty="0" smtClean="0"/>
                        <a:t>Collaboration</a:t>
                      </a:r>
                      <a:endParaRPr lang="en-US" sz="1800" dirty="0"/>
                    </a:p>
                  </a:txBody>
                  <a:tcPr/>
                </a:tc>
                <a:tc>
                  <a:txBody>
                    <a:bodyPr/>
                    <a:lstStyle/>
                    <a:p>
                      <a:r>
                        <a:rPr lang="en-US" sz="1800" dirty="0" smtClean="0"/>
                        <a:t>Security/privacy</a:t>
                      </a:r>
                      <a:r>
                        <a:rPr lang="en-US" sz="1800" baseline="0" dirty="0" smtClean="0"/>
                        <a:t> limitations</a:t>
                      </a:r>
                      <a:endParaRPr lang="en-US" sz="1800" dirty="0"/>
                    </a:p>
                  </a:txBody>
                  <a:tcPr/>
                </a:tc>
              </a:tr>
              <a:tr h="633208">
                <a:tc>
                  <a:txBody>
                    <a:bodyPr/>
                    <a:lstStyle/>
                    <a:p>
                      <a:r>
                        <a:rPr lang="en-US" sz="1800" dirty="0" smtClean="0"/>
                        <a:t>Physical storage (e.g. notebooks)</a:t>
                      </a:r>
                      <a:endParaRPr lang="en-US" sz="1800" dirty="0"/>
                    </a:p>
                  </a:txBody>
                  <a:tcPr/>
                </a:tc>
                <a:tc>
                  <a:txBody>
                    <a:bodyPr/>
                    <a:lstStyle/>
                    <a:p>
                      <a:r>
                        <a:rPr lang="en-US" sz="1800" dirty="0" smtClean="0"/>
                        <a:t>Convenient</a:t>
                      </a:r>
                    </a:p>
                    <a:p>
                      <a:r>
                        <a:rPr lang="en-US" sz="1800" dirty="0" smtClean="0"/>
                        <a:t>Tangible</a:t>
                      </a:r>
                    </a:p>
                  </a:txBody>
                  <a:tcPr/>
                </a:tc>
                <a:tc>
                  <a:txBody>
                    <a:bodyPr/>
                    <a:lstStyle/>
                    <a:p>
                      <a:r>
                        <a:rPr lang="en-US" sz="1800" dirty="0" smtClean="0"/>
                        <a:t>Manual</a:t>
                      </a:r>
                      <a:r>
                        <a:rPr lang="en-US" sz="1800" baseline="0" dirty="0" smtClean="0"/>
                        <a:t> backup</a:t>
                      </a:r>
                      <a:endParaRPr lang="en-US" sz="1800" dirty="0"/>
                    </a:p>
                  </a:txBody>
                  <a:tcPr/>
                </a:tc>
              </a:tr>
            </a:tbl>
          </a:graphicData>
        </a:graphic>
      </p:graphicFrame>
      <p:sp>
        <p:nvSpPr>
          <p:cNvPr id="6" name="Content Placeholder 3"/>
          <p:cNvSpPr txBox="1">
            <a:spLocks/>
          </p:cNvSpPr>
          <p:nvPr/>
        </p:nvSpPr>
        <p:spPr>
          <a:xfrm rot="5400000">
            <a:off x="7169335" y="3259354"/>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408396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421"/>
            <a:ext cx="9144000" cy="673768"/>
          </a:xfrm>
        </p:spPr>
        <p:txBody>
          <a:bodyPr>
            <a:normAutofit/>
          </a:bodyPr>
          <a:lstStyle/>
          <a:p>
            <a:pPr algn="ctr"/>
            <a:r>
              <a:rPr lang="en-US" sz="4000" b="1" dirty="0">
                <a:solidFill>
                  <a:srgbClr val="409995"/>
                </a:solidFill>
              </a:rPr>
              <a:t>h</a:t>
            </a:r>
            <a:r>
              <a:rPr lang="en-US" sz="4000" b="1" dirty="0" smtClean="0">
                <a:solidFill>
                  <a:srgbClr val="409995"/>
                </a:solidFill>
              </a:rPr>
              <a:t>ow long will you keep the data?</a:t>
            </a:r>
            <a:endParaRPr lang="en-US" sz="4000" b="1" dirty="0">
              <a:solidFill>
                <a:srgbClr val="409995"/>
              </a:solidFill>
            </a:endParaRPr>
          </a:p>
        </p:txBody>
      </p:sp>
      <p:pic>
        <p:nvPicPr>
          <p:cNvPr id="14" name="Picture 13"/>
          <p:cNvPicPr>
            <a:picLocks noChangeAspect="1"/>
          </p:cNvPicPr>
          <p:nvPr/>
        </p:nvPicPr>
        <p:blipFill>
          <a:blip r:embed="rId4"/>
          <a:stretch>
            <a:fillRect/>
          </a:stretch>
        </p:blipFill>
        <p:spPr>
          <a:xfrm>
            <a:off x="1672543" y="1220983"/>
            <a:ext cx="5798914" cy="4337104"/>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723196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6465"/>
            <a:ext cx="9143999" cy="786062"/>
          </a:xfrm>
        </p:spPr>
        <p:txBody>
          <a:bodyPr>
            <a:normAutofit/>
          </a:bodyPr>
          <a:lstStyle/>
          <a:p>
            <a:pPr algn="ctr"/>
            <a:r>
              <a:rPr lang="en-US" sz="4000" b="1" dirty="0" smtClean="0">
                <a:solidFill>
                  <a:srgbClr val="409995"/>
                </a:solidFill>
              </a:rPr>
              <a:t>preservation &amp; sharing</a:t>
            </a:r>
            <a:endParaRPr lang="en-US" sz="4000" b="1" dirty="0">
              <a:solidFill>
                <a:srgbClr val="409995"/>
              </a:solidFill>
            </a:endParaRPr>
          </a:p>
        </p:txBody>
      </p:sp>
      <p:sp>
        <p:nvSpPr>
          <p:cNvPr id="4" name="TextBox 3"/>
          <p:cNvSpPr txBox="1"/>
          <p:nvPr/>
        </p:nvSpPr>
        <p:spPr>
          <a:xfrm>
            <a:off x="-1" y="5823284"/>
            <a:ext cx="9144000" cy="276999"/>
          </a:xfrm>
          <a:prstGeom prst="rect">
            <a:avLst/>
          </a:prstGeom>
          <a:noFill/>
        </p:spPr>
        <p:txBody>
          <a:bodyPr wrap="square" rtlCol="0">
            <a:spAutoFit/>
          </a:bodyPr>
          <a:lstStyle/>
          <a:p>
            <a:r>
              <a:rPr lang="en-US" sz="1200" dirty="0" smtClean="0"/>
              <a:t>Source: </a:t>
            </a:r>
            <a:r>
              <a:rPr lang="en-US" sz="1200" dirty="0" smtClean="0">
                <a:hlinkClick r:id="rId3"/>
              </a:rPr>
              <a:t>PLOS Author Guidelines</a:t>
            </a:r>
            <a:endParaRPr lang="en-US" sz="1200" dirty="0"/>
          </a:p>
        </p:txBody>
      </p:sp>
      <p:grpSp>
        <p:nvGrpSpPr>
          <p:cNvPr id="9" name="Group 8"/>
          <p:cNvGrpSpPr/>
          <p:nvPr/>
        </p:nvGrpSpPr>
        <p:grpSpPr>
          <a:xfrm>
            <a:off x="665746" y="1050758"/>
            <a:ext cx="7812503" cy="4684294"/>
            <a:chOff x="665748" y="1042738"/>
            <a:chExt cx="7812503" cy="4684294"/>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5353" t="25318" r="19774" b="22040"/>
            <a:stretch/>
          </p:blipFill>
          <p:spPr>
            <a:xfrm>
              <a:off x="665748" y="1042738"/>
              <a:ext cx="7812503" cy="4684294"/>
            </a:xfrm>
            <a:prstGeom prst="rect">
              <a:avLst/>
            </a:prstGeom>
            <a:ln>
              <a:noFill/>
            </a:ln>
            <a:effectLst>
              <a:outerShdw blurRad="190500" algn="tl" rotWithShape="0">
                <a:srgbClr val="000000">
                  <a:alpha val="70000"/>
                </a:srgbClr>
              </a:outerShdw>
            </a:effectLst>
          </p:spPr>
        </p:pic>
        <p:sp>
          <p:nvSpPr>
            <p:cNvPr id="5" name="Rectangle 4"/>
            <p:cNvSpPr/>
            <p:nvPr/>
          </p:nvSpPr>
          <p:spPr>
            <a:xfrm>
              <a:off x="2438399" y="3080084"/>
              <a:ext cx="5438274" cy="3368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2454441" y="3978442"/>
              <a:ext cx="4937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604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871"/>
            <a:ext cx="9144000" cy="677445"/>
          </a:xfrm>
        </p:spPr>
        <p:txBody>
          <a:bodyPr>
            <a:normAutofit/>
          </a:bodyPr>
          <a:lstStyle/>
          <a:p>
            <a:pPr algn="ctr"/>
            <a:r>
              <a:rPr lang="en-US" sz="4000" b="1" dirty="0" smtClean="0">
                <a:solidFill>
                  <a:srgbClr val="409995"/>
                </a:solidFill>
              </a:rPr>
              <a:t>why is data tlc important?</a:t>
            </a:r>
            <a:endParaRPr lang="en-US" sz="4000" b="1" dirty="0">
              <a:solidFill>
                <a:srgbClr val="409995"/>
              </a:solidFill>
            </a:endParaRPr>
          </a:p>
        </p:txBody>
      </p:sp>
      <p:pic>
        <p:nvPicPr>
          <p:cNvPr id="3" name="Picture 2">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16377" t="31507" r="45072" b="32783"/>
          <a:stretch/>
        </p:blipFill>
        <p:spPr>
          <a:xfrm>
            <a:off x="618312" y="1149101"/>
            <a:ext cx="7827912" cy="4531898"/>
          </a:xfrm>
          <a:prstGeom prst="rect">
            <a:avLst/>
          </a:prstGeom>
          <a:ln>
            <a:noFill/>
          </a:ln>
          <a:effectLst>
            <a:outerShdw blurRad="190500" algn="tl" rotWithShape="0">
              <a:srgbClr val="000000">
                <a:alpha val="70000"/>
              </a:srgbClr>
            </a:outerShdw>
          </a:effectLst>
        </p:spPr>
      </p:pic>
      <p:sp>
        <p:nvSpPr>
          <p:cNvPr id="4" name="TextBox 3"/>
          <p:cNvSpPr txBox="1"/>
          <p:nvPr/>
        </p:nvSpPr>
        <p:spPr>
          <a:xfrm rot="5400000">
            <a:off x="7577064" y="3453012"/>
            <a:ext cx="2856872" cy="276999"/>
          </a:xfrm>
          <a:prstGeom prst="rect">
            <a:avLst/>
          </a:prstGeom>
          <a:noFill/>
        </p:spPr>
        <p:txBody>
          <a:bodyPr wrap="none" rtlCol="0">
            <a:spAutoFit/>
          </a:bodyPr>
          <a:lstStyle/>
          <a:p>
            <a:r>
              <a:rPr lang="en-US" sz="1200" dirty="0" smtClean="0"/>
              <a:t>Source: NYU Health Sciences Library</a:t>
            </a:r>
            <a:endParaRPr lang="en-US" sz="1200" dirty="0"/>
          </a:p>
        </p:txBody>
      </p:sp>
    </p:spTree>
    <p:extLst>
      <p:ext uri="{BB962C8B-B14F-4D97-AF65-F5344CB8AC3E}">
        <p14:creationId xmlns:p14="http://schemas.microsoft.com/office/powerpoint/2010/main" val="18200568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680"/>
            <a:ext cx="9143999" cy="668425"/>
          </a:xfrm>
        </p:spPr>
        <p:txBody>
          <a:bodyPr>
            <a:normAutofit/>
          </a:bodyPr>
          <a:lstStyle/>
          <a:p>
            <a:pPr algn="ctr"/>
            <a:r>
              <a:rPr lang="en-US" sz="4000" b="1" dirty="0" smtClean="0">
                <a:solidFill>
                  <a:srgbClr val="409995"/>
                </a:solidFill>
              </a:rPr>
              <a:t>‘FAIR’ data principles</a:t>
            </a:r>
            <a:endParaRPr lang="en-US" sz="4000" b="1" dirty="0">
              <a:solidFill>
                <a:srgbClr val="409995"/>
              </a:solidFill>
            </a:endParaRPr>
          </a:p>
        </p:txBody>
      </p:sp>
      <p:sp>
        <p:nvSpPr>
          <p:cNvPr id="3" name="Content Placeholder 2"/>
          <p:cNvSpPr>
            <a:spLocks noGrp="1"/>
          </p:cNvSpPr>
          <p:nvPr>
            <p:ph idx="1"/>
          </p:nvPr>
        </p:nvSpPr>
        <p:spPr>
          <a:xfrm>
            <a:off x="0" y="802105"/>
            <a:ext cx="9159660" cy="5256522"/>
          </a:xfrm>
        </p:spPr>
        <p:txBody>
          <a:bodyPr>
            <a:normAutofit lnSpcReduction="10000"/>
          </a:bodyPr>
          <a:lstStyle/>
          <a:p>
            <a:pPr>
              <a:buFont typeface="Wingdings" charset="2"/>
              <a:buChar char="q"/>
            </a:pPr>
            <a:r>
              <a:rPr lang="en-US" sz="2400" dirty="0" smtClean="0"/>
              <a:t> What is ‘FAIR’ data?</a:t>
            </a:r>
          </a:p>
          <a:p>
            <a:pPr marL="457200" lvl="1" indent="0">
              <a:lnSpc>
                <a:spcPct val="100000"/>
              </a:lnSpc>
              <a:buNone/>
            </a:pPr>
            <a:r>
              <a:rPr lang="en-US" sz="3200" b="1" dirty="0" smtClean="0">
                <a:solidFill>
                  <a:srgbClr val="409995"/>
                </a:solidFill>
              </a:rPr>
              <a:t>F</a:t>
            </a:r>
            <a:r>
              <a:rPr lang="en-US" sz="2400" dirty="0" smtClean="0"/>
              <a:t>INDABLE: persistent identifier, registered, rich metadata</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A</a:t>
            </a:r>
            <a:r>
              <a:rPr lang="en-US" sz="2400" dirty="0" smtClean="0"/>
              <a:t>CCESSIBLE: retrievable by ID, metadata accessible </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I</a:t>
            </a:r>
            <a:r>
              <a:rPr lang="en-US" sz="2400" dirty="0" smtClean="0"/>
              <a:t>NTEROPERABLE</a:t>
            </a:r>
            <a:r>
              <a:rPr lang="en-US" sz="2400" dirty="0"/>
              <a:t>: uses shared </a:t>
            </a:r>
            <a:r>
              <a:rPr lang="en-US" sz="2400" dirty="0" smtClean="0"/>
              <a:t>language, vocab is ’FAIR’, references other data </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R</a:t>
            </a:r>
            <a:r>
              <a:rPr lang="en-US" sz="2400" dirty="0" smtClean="0"/>
              <a:t>E-USABLE: accurate attributes, released with data use license, standards are met, provenance available</a:t>
            </a:r>
          </a:p>
          <a:p>
            <a:pPr>
              <a:buFont typeface="Wingdings" charset="2"/>
              <a:buChar char="q"/>
            </a:pPr>
            <a:r>
              <a:rPr lang="en-US" sz="2400" dirty="0" smtClean="0"/>
              <a:t> Don’t forget about ‘FAIR’ metadata!</a:t>
            </a:r>
          </a:p>
          <a:p>
            <a:pPr>
              <a:buFont typeface="Wingdings" charset="2"/>
              <a:buChar char="q"/>
            </a:pPr>
            <a:r>
              <a:rPr lang="en-US" sz="2400" dirty="0"/>
              <a:t> </a:t>
            </a:r>
            <a:r>
              <a:rPr lang="en-US" sz="2400" dirty="0" smtClean="0"/>
              <a:t>Keep in mind for how you might craft a better plan for your managing your data</a:t>
            </a:r>
            <a:r>
              <a:rPr lang="is-IS" sz="2400" smtClean="0"/>
              <a:t>…</a:t>
            </a:r>
            <a:endParaRPr lang="en-US" sz="2400" dirty="0"/>
          </a:p>
        </p:txBody>
      </p:sp>
      <p:sp>
        <p:nvSpPr>
          <p:cNvPr id="5" name="TextBox 4"/>
          <p:cNvSpPr txBox="1"/>
          <p:nvPr/>
        </p:nvSpPr>
        <p:spPr>
          <a:xfrm>
            <a:off x="7721815" y="5781628"/>
            <a:ext cx="1422184" cy="276999"/>
          </a:xfrm>
          <a:prstGeom prst="rect">
            <a:avLst/>
          </a:prstGeom>
          <a:noFill/>
        </p:spPr>
        <p:txBody>
          <a:bodyPr wrap="none" rtlCol="0">
            <a:spAutoFit/>
          </a:bodyPr>
          <a:lstStyle/>
          <a:p>
            <a:r>
              <a:rPr lang="en-US" sz="1200" dirty="0" smtClean="0"/>
              <a:t>Source: </a:t>
            </a:r>
            <a:r>
              <a:rPr lang="en-US" sz="1200" dirty="0" smtClean="0">
                <a:hlinkClick r:id="rId3"/>
              </a:rPr>
              <a:t>Force 11</a:t>
            </a:r>
            <a:endParaRPr lang="en-US" sz="1200" dirty="0"/>
          </a:p>
        </p:txBody>
      </p:sp>
    </p:spTree>
    <p:extLst>
      <p:ext uri="{BB962C8B-B14F-4D97-AF65-F5344CB8AC3E}">
        <p14:creationId xmlns:p14="http://schemas.microsoft.com/office/powerpoint/2010/main" val="2061606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data plans - why should we care?</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560478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193"/>
            <a:ext cx="9143999" cy="864605"/>
          </a:xfrm>
        </p:spPr>
        <p:txBody>
          <a:bodyPr>
            <a:normAutofit/>
          </a:bodyPr>
          <a:lstStyle/>
          <a:p>
            <a:pPr algn="ctr"/>
            <a:r>
              <a:rPr lang="en-US" sz="4000" b="1" dirty="0" smtClean="0">
                <a:solidFill>
                  <a:srgbClr val="409995"/>
                </a:solidFill>
              </a:rPr>
              <a:t>incentives</a:t>
            </a:r>
            <a:endParaRPr lang="en-US" sz="4000" b="1" dirty="0">
              <a:solidFill>
                <a:srgbClr val="409995"/>
              </a:solidFill>
            </a:endParaRPr>
          </a:p>
        </p:txBody>
      </p:sp>
      <p:sp>
        <p:nvSpPr>
          <p:cNvPr id="3" name="Content Placeholder 2"/>
          <p:cNvSpPr>
            <a:spLocks noGrp="1"/>
          </p:cNvSpPr>
          <p:nvPr>
            <p:ph idx="1"/>
          </p:nvPr>
        </p:nvSpPr>
        <p:spPr>
          <a:xfrm>
            <a:off x="914402" y="1429373"/>
            <a:ext cx="7763996" cy="3655974"/>
          </a:xfrm>
        </p:spPr>
        <p:txBody>
          <a:bodyPr>
            <a:normAutofit/>
          </a:bodyPr>
          <a:lstStyle/>
          <a:p>
            <a:pPr marL="914400" lvl="1" indent="0">
              <a:lnSpc>
                <a:spcPct val="100000"/>
              </a:lnSpc>
              <a:buNone/>
            </a:pPr>
            <a:r>
              <a:rPr lang="en-US" sz="2800" dirty="0" smtClean="0"/>
              <a:t>Maximize your research dollars by sharing and re-using data</a:t>
            </a:r>
          </a:p>
          <a:p>
            <a:pPr marL="914400" lvl="1" indent="0">
              <a:lnSpc>
                <a:spcPct val="100000"/>
              </a:lnSpc>
              <a:buNone/>
            </a:pPr>
            <a:endParaRPr lang="en-US" sz="2800" dirty="0"/>
          </a:p>
          <a:p>
            <a:pPr marL="914400" lvl="1" indent="0">
              <a:lnSpc>
                <a:spcPct val="100000"/>
              </a:lnSpc>
              <a:buNone/>
            </a:pPr>
            <a:r>
              <a:rPr lang="en-US" sz="2800" dirty="0"/>
              <a:t>Maximize your research </a:t>
            </a:r>
            <a:r>
              <a:rPr lang="en-US" sz="2800" dirty="0" smtClean="0"/>
              <a:t>impact by </a:t>
            </a:r>
            <a:r>
              <a:rPr lang="en-US" sz="2800" dirty="0"/>
              <a:t>sharing </a:t>
            </a:r>
            <a:r>
              <a:rPr lang="en-US" sz="2800" dirty="0" smtClean="0"/>
              <a:t>data</a:t>
            </a:r>
            <a:endParaRPr lang="en-US" sz="2800" dirty="0"/>
          </a:p>
          <a:p>
            <a:pPr marL="0" indent="0" defTabSz="914400">
              <a:lnSpc>
                <a:spcPct val="100000"/>
              </a:lnSpc>
              <a:spcBef>
                <a:spcPts val="0"/>
              </a:spcBef>
              <a:buClrTx/>
              <a:buSzTx/>
              <a:buNone/>
              <a:defRPr/>
            </a:pPr>
            <a:endParaRPr lang="en-US" sz="2800" dirty="0" smtClean="0"/>
          </a:p>
          <a:p>
            <a:pPr marL="0" indent="0" defTabSz="914400">
              <a:lnSpc>
                <a:spcPct val="100000"/>
              </a:lnSpc>
              <a:spcBef>
                <a:spcPts val="0"/>
              </a:spcBef>
              <a:buClrTx/>
              <a:buSzTx/>
              <a:buNone/>
              <a:defRPr/>
            </a:pPr>
            <a:r>
              <a:rPr lang="en-US" dirty="0"/>
              <a:t>	</a:t>
            </a:r>
            <a:r>
              <a:rPr lang="en-US" sz="2800" dirty="0" smtClean="0"/>
              <a:t>Treat yo’self: </a:t>
            </a:r>
            <a:r>
              <a:rPr lang="en-US" sz="2800" dirty="0"/>
              <a:t>g</a:t>
            </a:r>
            <a:r>
              <a:rPr lang="en-US" sz="2800" dirty="0" smtClean="0"/>
              <a:t>eneral organization</a:t>
            </a:r>
          </a:p>
          <a:p>
            <a:pPr marL="0" lvl="1" indent="0">
              <a:lnSpc>
                <a:spcPct val="100000"/>
              </a:lnSpc>
              <a:buNone/>
            </a:pPr>
            <a:endParaRPr lang="en-US" dirty="0"/>
          </a:p>
        </p:txBody>
      </p:sp>
      <p:grpSp>
        <p:nvGrpSpPr>
          <p:cNvPr id="6" name="Group 5"/>
          <p:cNvGrpSpPr/>
          <p:nvPr/>
        </p:nvGrpSpPr>
        <p:grpSpPr>
          <a:xfrm>
            <a:off x="1041958" y="1540897"/>
            <a:ext cx="640135" cy="3184628"/>
            <a:chOff x="1041958" y="1540897"/>
            <a:chExt cx="640135" cy="3184628"/>
          </a:xfrm>
        </p:grpSpPr>
        <p:grpSp>
          <p:nvGrpSpPr>
            <p:cNvPr id="5" name="Group 4"/>
            <p:cNvGrpSpPr/>
            <p:nvPr/>
          </p:nvGrpSpPr>
          <p:grpSpPr>
            <a:xfrm>
              <a:off x="1041958" y="1540897"/>
              <a:ext cx="640135" cy="1820934"/>
              <a:chOff x="448400" y="1440682"/>
              <a:chExt cx="640135" cy="1820934"/>
            </a:xfrm>
          </p:grpSpPr>
          <p:pic>
            <p:nvPicPr>
              <p:cNvPr id="9" name="Picture 8"/>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8400" y="2804376"/>
                <a:ext cx="640135" cy="457240"/>
              </a:xfrm>
              <a:prstGeom prst="rect">
                <a:avLst/>
              </a:prstGeom>
            </p:spPr>
          </p:pic>
          <p:pic>
            <p:nvPicPr>
              <p:cNvPr id="10" name="Picture 9"/>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8400" y="1440682"/>
                <a:ext cx="640135" cy="457240"/>
              </a:xfrm>
              <a:prstGeom prst="rect">
                <a:avLst/>
              </a:prstGeom>
            </p:spPr>
          </p:pic>
        </p:grpSp>
        <p:pic>
          <p:nvPicPr>
            <p:cNvPr id="8" name="Picture 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1958" y="4268285"/>
              <a:ext cx="640135" cy="457240"/>
            </a:xfrm>
            <a:prstGeom prst="rect">
              <a:avLst/>
            </a:prstGeom>
          </p:spPr>
        </p:pic>
      </p:grpSp>
      <p:sp>
        <p:nvSpPr>
          <p:cNvPr id="11" name="Content Placeholder 3"/>
          <p:cNvSpPr txBox="1">
            <a:spLocks/>
          </p:cNvSpPr>
          <p:nvPr/>
        </p:nvSpPr>
        <p:spPr>
          <a:xfrm>
            <a:off x="7698" y="5763201"/>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7713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4971" y="988118"/>
            <a:ext cx="4204840" cy="5256522"/>
          </a:xfrm>
        </p:spPr>
        <p:txBody>
          <a:bodyPr>
            <a:normAutofit/>
          </a:bodyPr>
          <a:lstStyle/>
          <a:p>
            <a:pPr>
              <a:buFont typeface="Wingdings" charset="2"/>
              <a:buChar char="q"/>
            </a:pPr>
            <a:r>
              <a:rPr lang="en-US" dirty="0"/>
              <a:t>NIH</a:t>
            </a:r>
          </a:p>
          <a:p>
            <a:pPr lvl="1">
              <a:buFont typeface="Wingdings" charset="2"/>
              <a:buChar char="q"/>
            </a:pPr>
            <a:r>
              <a:rPr lang="en-US" sz="2000" dirty="0"/>
              <a:t>Data sharing plan for new proposals</a:t>
            </a:r>
          </a:p>
          <a:p>
            <a:pPr lvl="1">
              <a:buFont typeface="Wingdings" charset="2"/>
              <a:buChar char="q"/>
            </a:pPr>
            <a:r>
              <a:rPr lang="en-US" sz="2000" dirty="0" smtClean="0"/>
              <a:t>Specific </a:t>
            </a:r>
            <a:r>
              <a:rPr lang="en-US" sz="2000" dirty="0"/>
              <a:t>institutes and Centers have specific data sharing requirements</a:t>
            </a:r>
          </a:p>
          <a:p>
            <a:pPr marL="0" indent="0">
              <a:buNone/>
            </a:pPr>
            <a:endParaRPr lang="en-US" sz="1800" dirty="0"/>
          </a:p>
        </p:txBody>
      </p:sp>
      <p:sp>
        <p:nvSpPr>
          <p:cNvPr id="4" name="Title 3"/>
          <p:cNvSpPr>
            <a:spLocks noGrp="1"/>
          </p:cNvSpPr>
          <p:nvPr>
            <p:ph type="title"/>
          </p:nvPr>
        </p:nvSpPr>
        <p:spPr>
          <a:xfrm>
            <a:off x="0" y="120532"/>
            <a:ext cx="9144000" cy="629246"/>
          </a:xfrm>
        </p:spPr>
        <p:txBody>
          <a:bodyPr>
            <a:noAutofit/>
          </a:bodyPr>
          <a:lstStyle/>
          <a:p>
            <a:pPr algn="ctr"/>
            <a:r>
              <a:rPr lang="en-US" sz="4000" b="1" dirty="0">
                <a:solidFill>
                  <a:srgbClr val="409995"/>
                </a:solidFill>
              </a:rPr>
              <a:t>f</a:t>
            </a:r>
            <a:r>
              <a:rPr lang="en-US" sz="4000" b="1" dirty="0" smtClean="0">
                <a:solidFill>
                  <a:srgbClr val="409995"/>
                </a:solidFill>
              </a:rPr>
              <a:t>unding </a:t>
            </a:r>
            <a:r>
              <a:rPr lang="en-US" sz="4000" b="1" dirty="0">
                <a:solidFill>
                  <a:srgbClr val="409995"/>
                </a:solidFill>
              </a:rPr>
              <a:t>agency </a:t>
            </a:r>
            <a:r>
              <a:rPr lang="en-US" sz="4000" b="1" dirty="0" smtClean="0">
                <a:solidFill>
                  <a:srgbClr val="409995"/>
                </a:solidFill>
              </a:rPr>
              <a:t>mandates</a:t>
            </a:r>
            <a:endParaRPr lang="en-US" sz="4000" b="1" dirty="0">
              <a:solidFill>
                <a:srgbClr val="409995"/>
              </a:solidFill>
            </a:endParaRPr>
          </a:p>
        </p:txBody>
      </p:sp>
      <p:pic>
        <p:nvPicPr>
          <p:cNvPr id="3" name="Picture 2"/>
          <p:cNvPicPr>
            <a:picLocks noChangeAspect="1"/>
          </p:cNvPicPr>
          <p:nvPr/>
        </p:nvPicPr>
        <p:blipFill>
          <a:blip r:embed="rId4"/>
          <a:stretch>
            <a:fillRect/>
          </a:stretch>
        </p:blipFill>
        <p:spPr>
          <a:xfrm>
            <a:off x="1041668" y="3616379"/>
            <a:ext cx="3388143" cy="2125107"/>
          </a:xfrm>
          <a:prstGeom prst="rect">
            <a:avLst/>
          </a:prstGeom>
        </p:spPr>
      </p:pic>
      <p:sp>
        <p:nvSpPr>
          <p:cNvPr id="7" name="Content Placeholder 4"/>
          <p:cNvSpPr txBox="1">
            <a:spLocks/>
          </p:cNvSpPr>
          <p:nvPr/>
        </p:nvSpPr>
        <p:spPr>
          <a:xfrm>
            <a:off x="4806329" y="988118"/>
            <a:ext cx="3881999" cy="5256522"/>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914400" indent="-228600" algn="l" defTabSz="685800" rtl="0" eaLnBrk="1" latinLnBrk="0" hangingPunct="1">
              <a:lnSpc>
                <a:spcPct val="150000"/>
              </a:lnSpc>
              <a:spcBef>
                <a:spcPts val="0"/>
              </a:spcBef>
              <a:spcAft>
                <a:spcPts val="600"/>
              </a:spcAft>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charset="2"/>
              <a:buChar char="q"/>
            </a:pPr>
            <a:r>
              <a:rPr lang="en-US" dirty="0"/>
              <a:t>NSF</a:t>
            </a:r>
          </a:p>
          <a:p>
            <a:pPr>
              <a:buFont typeface="Wingdings" charset="2"/>
              <a:buChar char="q"/>
            </a:pPr>
            <a:r>
              <a:rPr lang="en-US" dirty="0"/>
              <a:t>Requires a maximum 2 page data plan for data management and sharing of the products of research for all proposals</a:t>
            </a:r>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5"/>
          <a:stretch>
            <a:fillRect/>
          </a:stretch>
        </p:blipFill>
        <p:spPr>
          <a:xfrm>
            <a:off x="5415834" y="3292893"/>
            <a:ext cx="2653345" cy="2653345"/>
          </a:xfrm>
          <a:prstGeom prst="rect">
            <a:avLst/>
          </a:prstGeom>
        </p:spPr>
      </p:pic>
      <p:sp>
        <p:nvSpPr>
          <p:cNvPr id="9" name="Content Placeholder 3"/>
          <p:cNvSpPr txBox="1">
            <a:spLocks/>
          </p:cNvSpPr>
          <p:nvPr/>
        </p:nvSpPr>
        <p:spPr>
          <a:xfrm>
            <a:off x="0" y="5831938"/>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6"/>
              </a:rPr>
              <a:t>OHSU Open Educational Resources</a:t>
            </a:r>
            <a:endParaRPr lang="en-US" i="0" dirty="0"/>
          </a:p>
        </p:txBody>
      </p:sp>
    </p:spTree>
    <p:custDataLst>
      <p:tags r:id="rId1"/>
    </p:custDataLst>
    <p:extLst>
      <p:ext uri="{BB962C8B-B14F-4D97-AF65-F5344CB8AC3E}">
        <p14:creationId xmlns:p14="http://schemas.microsoft.com/office/powerpoint/2010/main" val="1909625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14570" r="15310"/>
          <a:stretch/>
        </p:blipFill>
        <p:spPr>
          <a:xfrm>
            <a:off x="1905000" y="1714722"/>
            <a:ext cx="5486400" cy="2014593"/>
          </a:xfrm>
          <a:prstGeom prst="rect">
            <a:avLst/>
          </a:prstGeom>
        </p:spPr>
      </p:pic>
      <p:sp>
        <p:nvSpPr>
          <p:cNvPr id="5" name="Down Arrow 4"/>
          <p:cNvSpPr/>
          <p:nvPr/>
        </p:nvSpPr>
        <p:spPr>
          <a:xfrm>
            <a:off x="3962400" y="3835831"/>
            <a:ext cx="1371600" cy="1295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439459" y="4961758"/>
            <a:ext cx="8349274" cy="933009"/>
            <a:chOff x="295081" y="5009884"/>
            <a:chExt cx="8349274" cy="933009"/>
          </a:xfrm>
        </p:grpSpPr>
        <p:pic>
          <p:nvPicPr>
            <p:cNvPr id="6" name="Picture 5"/>
            <p:cNvPicPr>
              <a:picLocks noChangeAspect="1"/>
            </p:cNvPicPr>
            <p:nvPr/>
          </p:nvPicPr>
          <p:blipFill>
            <a:blip r:embed="rId5"/>
            <a:stretch>
              <a:fillRect/>
            </a:stretch>
          </p:blipFill>
          <p:spPr>
            <a:xfrm>
              <a:off x="295081" y="5334000"/>
              <a:ext cx="2667000" cy="524015"/>
            </a:xfrm>
            <a:prstGeom prst="rect">
              <a:avLst/>
            </a:prstGeom>
          </p:spPr>
        </p:pic>
        <p:pic>
          <p:nvPicPr>
            <p:cNvPr id="7" name="Picture 6"/>
            <p:cNvPicPr>
              <a:picLocks noChangeAspect="1"/>
            </p:cNvPicPr>
            <p:nvPr/>
          </p:nvPicPr>
          <p:blipFill>
            <a:blip r:embed="rId6"/>
            <a:stretch>
              <a:fillRect/>
            </a:stretch>
          </p:blipFill>
          <p:spPr>
            <a:xfrm>
              <a:off x="6896544" y="5009884"/>
              <a:ext cx="1747811" cy="927100"/>
            </a:xfrm>
            <a:prstGeom prst="rect">
              <a:avLst/>
            </a:prstGeom>
          </p:spPr>
        </p:pic>
        <p:pic>
          <p:nvPicPr>
            <p:cNvPr id="11" name="Picture 10"/>
            <p:cNvPicPr>
              <a:picLocks noChangeAspect="1"/>
            </p:cNvPicPr>
            <p:nvPr/>
          </p:nvPicPr>
          <p:blipFill rotWithShape="1">
            <a:blip r:embed="rId7"/>
            <a:srcRect l="12781" b="1577"/>
            <a:stretch/>
          </p:blipFill>
          <p:spPr>
            <a:xfrm>
              <a:off x="3121599" y="5314496"/>
              <a:ext cx="3500270" cy="628397"/>
            </a:xfrm>
            <a:prstGeom prst="rect">
              <a:avLst/>
            </a:prstGeom>
          </p:spPr>
        </p:pic>
      </p:grpSp>
      <p:sp>
        <p:nvSpPr>
          <p:cNvPr id="2" name="Title 1"/>
          <p:cNvSpPr>
            <a:spLocks noGrp="1"/>
          </p:cNvSpPr>
          <p:nvPr>
            <p:ph type="title"/>
          </p:nvPr>
        </p:nvSpPr>
        <p:spPr>
          <a:xfrm>
            <a:off x="0" y="100286"/>
            <a:ext cx="9144000" cy="701629"/>
          </a:xfrm>
        </p:spPr>
        <p:txBody>
          <a:bodyPr>
            <a:normAutofit/>
          </a:bodyPr>
          <a:lstStyle/>
          <a:p>
            <a:pPr algn="ctr"/>
            <a:r>
              <a:rPr lang="en-US" sz="4000" b="1" dirty="0">
                <a:solidFill>
                  <a:srgbClr val="409995"/>
                </a:solidFill>
              </a:rPr>
              <a:t>f</a:t>
            </a:r>
            <a:r>
              <a:rPr lang="en-US" sz="4000" b="1" dirty="0" smtClean="0">
                <a:solidFill>
                  <a:srgbClr val="409995"/>
                </a:solidFill>
              </a:rPr>
              <a:t>unding </a:t>
            </a:r>
            <a:r>
              <a:rPr lang="en-US" sz="4000" b="1" dirty="0">
                <a:solidFill>
                  <a:srgbClr val="409995"/>
                </a:solidFill>
              </a:rPr>
              <a:t>agency mandates</a:t>
            </a:r>
          </a:p>
        </p:txBody>
      </p:sp>
      <p:sp>
        <p:nvSpPr>
          <p:cNvPr id="14" name="Content Placeholder 13"/>
          <p:cNvSpPr>
            <a:spLocks noGrp="1"/>
          </p:cNvSpPr>
          <p:nvPr>
            <p:ph idx="1"/>
          </p:nvPr>
        </p:nvSpPr>
        <p:spPr>
          <a:xfrm>
            <a:off x="224971" y="989747"/>
            <a:ext cx="8694058" cy="5256522"/>
          </a:xfrm>
        </p:spPr>
        <p:txBody>
          <a:bodyPr/>
          <a:lstStyle/>
          <a:p>
            <a:pPr>
              <a:buFont typeface="Wingdings" charset="2"/>
              <a:buChar char="q"/>
            </a:pPr>
            <a:r>
              <a:rPr lang="en-US" sz="2800" dirty="0"/>
              <a:t>NIH/Genomic data</a:t>
            </a:r>
          </a:p>
          <a:p>
            <a:pPr marL="0" indent="0">
              <a:buNone/>
            </a:pPr>
            <a:endParaRPr lang="en-US" dirty="0"/>
          </a:p>
        </p:txBody>
      </p:sp>
      <p:sp>
        <p:nvSpPr>
          <p:cNvPr id="12" name="Content Placeholder 3"/>
          <p:cNvSpPr txBox="1">
            <a:spLocks/>
          </p:cNvSpPr>
          <p:nvPr/>
        </p:nvSpPr>
        <p:spPr>
          <a:xfrm rot="5400000">
            <a:off x="7309782" y="3222957"/>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8"/>
              </a:rPr>
              <a:t>OHSU Open Educational Resources</a:t>
            </a:r>
            <a:endParaRPr lang="en-US" i="0" dirty="0"/>
          </a:p>
        </p:txBody>
      </p:sp>
    </p:spTree>
    <p:custDataLst>
      <p:tags r:id="rId1"/>
    </p:custDataLst>
    <p:extLst>
      <p:ext uri="{BB962C8B-B14F-4D97-AF65-F5344CB8AC3E}">
        <p14:creationId xmlns:p14="http://schemas.microsoft.com/office/powerpoint/2010/main" val="20025481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22"/>
            <a:ext cx="9144000" cy="710441"/>
          </a:xfrm>
        </p:spPr>
        <p:txBody>
          <a:bodyPr>
            <a:normAutofit/>
          </a:bodyPr>
          <a:lstStyle/>
          <a:p>
            <a:pPr algn="ctr"/>
            <a:r>
              <a:rPr lang="en-US" sz="4000" b="1" dirty="0">
                <a:solidFill>
                  <a:srgbClr val="409995"/>
                </a:solidFill>
              </a:rPr>
              <a:t>j</a:t>
            </a:r>
            <a:r>
              <a:rPr lang="en-US" sz="4000" b="1" dirty="0" smtClean="0">
                <a:solidFill>
                  <a:srgbClr val="409995"/>
                </a:solidFill>
              </a:rPr>
              <a:t>ournal reporting requirements</a:t>
            </a:r>
            <a:endParaRPr lang="en-US" sz="4000" b="1" dirty="0">
              <a:solidFill>
                <a:srgbClr val="409995"/>
              </a:solidFill>
            </a:endParaRPr>
          </a:p>
        </p:txBody>
      </p:sp>
      <p:sp>
        <p:nvSpPr>
          <p:cNvPr id="3" name="Content Placeholder 2"/>
          <p:cNvSpPr>
            <a:spLocks noGrp="1"/>
          </p:cNvSpPr>
          <p:nvPr>
            <p:ph idx="1"/>
          </p:nvPr>
        </p:nvSpPr>
        <p:spPr>
          <a:xfrm>
            <a:off x="985156" y="1299031"/>
            <a:ext cx="7173687" cy="5256522"/>
          </a:xfrm>
        </p:spPr>
        <p:txBody>
          <a:bodyPr>
            <a:normAutofit/>
          </a:bodyPr>
          <a:lstStyle/>
          <a:p>
            <a:pPr marL="742950" indent="0">
              <a:lnSpc>
                <a:spcPct val="100000"/>
              </a:lnSpc>
              <a:spcAft>
                <a:spcPts val="3000"/>
              </a:spcAft>
              <a:buNone/>
            </a:pPr>
            <a:r>
              <a:rPr lang="en-US" sz="2800" dirty="0" smtClean="0"/>
              <a:t>Reporting requirements vary</a:t>
            </a:r>
          </a:p>
          <a:p>
            <a:pPr marL="742950" indent="0">
              <a:lnSpc>
                <a:spcPct val="100000"/>
              </a:lnSpc>
              <a:spcAft>
                <a:spcPts val="3000"/>
              </a:spcAft>
              <a:buNone/>
            </a:pPr>
            <a:r>
              <a:rPr lang="en-US" sz="2800" dirty="0" smtClean="0"/>
              <a:t>Methods section is meant to contain enough information so someone could independently replicate your experiment</a:t>
            </a:r>
          </a:p>
          <a:p>
            <a:pPr marL="742950" indent="0">
              <a:lnSpc>
                <a:spcPct val="100000"/>
              </a:lnSpc>
              <a:spcAft>
                <a:spcPts val="3000"/>
              </a:spcAft>
              <a:buNone/>
            </a:pPr>
            <a:r>
              <a:rPr lang="en-US" sz="2800" dirty="0" smtClean="0"/>
              <a:t>Some journals are starting to increase their standards</a:t>
            </a:r>
            <a:endParaRPr lang="en-US" sz="2800" dirty="0"/>
          </a:p>
        </p:txBody>
      </p:sp>
      <p:grpSp>
        <p:nvGrpSpPr>
          <p:cNvPr id="5" name="Group 4"/>
          <p:cNvGrpSpPr/>
          <p:nvPr/>
        </p:nvGrpSpPr>
        <p:grpSpPr>
          <a:xfrm>
            <a:off x="894329" y="1451386"/>
            <a:ext cx="640135" cy="3683578"/>
            <a:chOff x="397027" y="1435344"/>
            <a:chExt cx="640135" cy="3683578"/>
          </a:xfrm>
        </p:grpSpPr>
        <p:pic>
          <p:nvPicPr>
            <p:cNvPr id="6" name="Picture 5"/>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4661682"/>
              <a:ext cx="640135" cy="457240"/>
            </a:xfrm>
            <a:prstGeom prst="rect">
              <a:avLst/>
            </a:prstGeom>
          </p:spPr>
        </p:pic>
        <p:pic>
          <p:nvPicPr>
            <p:cNvPr id="7" name="Picture 6"/>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1435344"/>
              <a:ext cx="640135" cy="457240"/>
            </a:xfrm>
            <a:prstGeom prst="rect">
              <a:avLst/>
            </a:prstGeom>
          </p:spPr>
        </p:pic>
        <p:pic>
          <p:nvPicPr>
            <p:cNvPr id="8" name="Picture 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2972432"/>
              <a:ext cx="640135" cy="457240"/>
            </a:xfrm>
            <a:prstGeom prst="rect">
              <a:avLst/>
            </a:prstGeom>
          </p:spPr>
        </p:pic>
      </p:grpSp>
      <p:sp>
        <p:nvSpPr>
          <p:cNvPr id="9" name="Content Placeholder 3"/>
          <p:cNvSpPr txBox="1">
            <a:spLocks/>
          </p:cNvSpPr>
          <p:nvPr/>
        </p:nvSpPr>
        <p:spPr>
          <a:xfrm>
            <a:off x="0" y="5859295"/>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1228900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295" y="96252"/>
            <a:ext cx="9144000" cy="584775"/>
          </a:xfrm>
          <a:prstGeom prst="rect">
            <a:avLst/>
          </a:prstGeom>
          <a:noFill/>
        </p:spPr>
        <p:txBody>
          <a:bodyPr wrap="square" rtlCol="0">
            <a:spAutoFit/>
          </a:bodyPr>
          <a:lstStyle/>
          <a:p>
            <a:pPr algn="ctr"/>
            <a:r>
              <a:rPr lang="en-US" sz="3200" b="1" dirty="0" smtClean="0">
                <a:solidFill>
                  <a:srgbClr val="409995"/>
                </a:solidFill>
              </a:rPr>
              <a:t>hang your checklist!</a:t>
            </a:r>
            <a:endParaRPr lang="en-US" sz="3200" b="1" dirty="0">
              <a:solidFill>
                <a:srgbClr val="409995"/>
              </a:solidFil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949115" y="873533"/>
            <a:ext cx="5021179" cy="57912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9989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59"/>
            <a:ext cx="9144000" cy="847725"/>
          </a:xfrm>
        </p:spPr>
        <p:txBody>
          <a:bodyPr/>
          <a:lstStyle/>
          <a:p>
            <a:pPr algn="ctr"/>
            <a:r>
              <a:rPr lang="en-US" b="1" dirty="0" smtClean="0">
                <a:solidFill>
                  <a:srgbClr val="409995"/>
                </a:solidFill>
              </a:rPr>
              <a:t>dmp tool</a:t>
            </a:r>
            <a:endParaRPr lang="en-US" b="1" dirty="0">
              <a:solidFill>
                <a:srgbClr val="409995"/>
              </a:solidFill>
            </a:endParaRPr>
          </a:p>
        </p:txBody>
      </p:sp>
      <p:sp>
        <p:nvSpPr>
          <p:cNvPr id="4" name="TextBox 3"/>
          <p:cNvSpPr txBox="1"/>
          <p:nvPr/>
        </p:nvSpPr>
        <p:spPr>
          <a:xfrm rot="5400000">
            <a:off x="7981346" y="3422849"/>
            <a:ext cx="1764628" cy="276999"/>
          </a:xfrm>
          <a:prstGeom prst="rect">
            <a:avLst/>
          </a:prstGeom>
          <a:noFill/>
        </p:spPr>
        <p:txBody>
          <a:bodyPr wrap="square" rtlCol="0">
            <a:spAutoFit/>
          </a:bodyPr>
          <a:lstStyle/>
          <a:p>
            <a:r>
              <a:rPr lang="en-US" sz="1200" dirty="0" smtClean="0"/>
              <a:t>Source: </a:t>
            </a:r>
            <a:r>
              <a:rPr lang="en-US" sz="1200" dirty="0" err="1" smtClean="0"/>
              <a:t>DMPTool.org</a:t>
            </a:r>
            <a:endParaRPr lang="en-US" sz="12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579" t="11275" r="21579" b="18812"/>
          <a:stretch/>
        </p:blipFill>
        <p:spPr>
          <a:xfrm>
            <a:off x="1042737" y="810694"/>
            <a:ext cx="7218948" cy="5681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00326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your turn</a:t>
            </a:r>
            <a:r>
              <a:rPr lang="is-IS" sz="4000" b="1" smtClean="0">
                <a:solidFill>
                  <a:srgbClr val="409995"/>
                </a:solidFill>
                <a:latin typeface="+mj-lt"/>
                <a:ea typeface="Montserrat" charset="0"/>
                <a:cs typeface="Montserrat" charset="0"/>
              </a:rPr>
              <a:t>…</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271985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006"/>
            <a:ext cx="9144000" cy="880793"/>
          </a:xfrm>
        </p:spPr>
        <p:txBody>
          <a:bodyPr>
            <a:normAutofit/>
          </a:bodyPr>
          <a:lstStyle/>
          <a:p>
            <a:pPr algn="ctr"/>
            <a:r>
              <a:rPr lang="en-US" sz="4000" b="1" dirty="0" smtClean="0">
                <a:solidFill>
                  <a:srgbClr val="409995"/>
                </a:solidFill>
              </a:rPr>
              <a:t>recap</a:t>
            </a:r>
            <a:endParaRPr lang="en-US" sz="4000" b="1" dirty="0">
              <a:solidFill>
                <a:srgbClr val="409995"/>
              </a:solidFill>
            </a:endParaRPr>
          </a:p>
        </p:txBody>
      </p:sp>
      <p:sp>
        <p:nvSpPr>
          <p:cNvPr id="3" name="Content Placeholder 2"/>
          <p:cNvSpPr>
            <a:spLocks noGrp="1"/>
          </p:cNvSpPr>
          <p:nvPr>
            <p:ph idx="1"/>
          </p:nvPr>
        </p:nvSpPr>
        <p:spPr>
          <a:xfrm>
            <a:off x="308905" y="1355557"/>
            <a:ext cx="8526189" cy="4146885"/>
          </a:xfrm>
        </p:spPr>
        <p:txBody>
          <a:bodyPr>
            <a:noAutofit/>
          </a:bodyPr>
          <a:lstStyle/>
          <a:p>
            <a:pPr marL="0" indent="0">
              <a:buNone/>
            </a:pPr>
            <a:r>
              <a:rPr lang="en-US" sz="2800" dirty="0" smtClean="0"/>
              <a:t>1 Understand the elements of the data life cycle</a:t>
            </a:r>
          </a:p>
          <a:p>
            <a:pPr marL="0" indent="0">
              <a:buNone/>
            </a:pPr>
            <a:r>
              <a:rPr lang="en-US" sz="2800" dirty="0" smtClean="0"/>
              <a:t>2 Describe </a:t>
            </a:r>
            <a:r>
              <a:rPr lang="en-US" sz="2800" dirty="0"/>
              <a:t>fundamental processes of research </a:t>
            </a:r>
            <a:endParaRPr lang="en-US" sz="2800" dirty="0" smtClean="0"/>
          </a:p>
          <a:p>
            <a:pPr marL="0" indent="0">
              <a:buNone/>
            </a:pPr>
            <a:r>
              <a:rPr lang="en-US" sz="2800" dirty="0"/>
              <a:t> </a:t>
            </a:r>
            <a:r>
              <a:rPr lang="en-US" sz="2800" dirty="0" smtClean="0"/>
              <a:t>  data </a:t>
            </a:r>
            <a:r>
              <a:rPr lang="en-US" sz="2800" dirty="0"/>
              <a:t>management (RDM</a:t>
            </a:r>
            <a:r>
              <a:rPr lang="en-US" sz="2800" dirty="0" smtClean="0"/>
              <a:t>)</a:t>
            </a:r>
          </a:p>
          <a:p>
            <a:pPr marL="0" indent="0">
              <a:buNone/>
            </a:pPr>
            <a:r>
              <a:rPr lang="en-US" sz="2800" dirty="0" smtClean="0"/>
              <a:t>3 Identify </a:t>
            </a:r>
            <a:r>
              <a:rPr lang="en-US" sz="2800" dirty="0"/>
              <a:t>the components of a data </a:t>
            </a:r>
            <a:endParaRPr lang="en-US" sz="2800" dirty="0" smtClean="0"/>
          </a:p>
          <a:p>
            <a:pPr marL="0" indent="0">
              <a:buNone/>
            </a:pPr>
            <a:r>
              <a:rPr lang="en-US" sz="2800" dirty="0"/>
              <a:t> </a:t>
            </a:r>
            <a:r>
              <a:rPr lang="en-US" sz="2800" dirty="0" smtClean="0"/>
              <a:t>  management </a:t>
            </a:r>
            <a:r>
              <a:rPr lang="en-US" sz="2800" dirty="0"/>
              <a:t>plan and construct a draft</a:t>
            </a:r>
          </a:p>
          <a:p>
            <a:pPr marL="0" indent="0">
              <a:buNone/>
            </a:pPr>
            <a:endParaRPr lang="en-US" sz="1800" dirty="0" smtClean="0"/>
          </a:p>
          <a:p>
            <a:pPr marL="0" indent="0">
              <a:buNone/>
            </a:pPr>
            <a:endParaRPr lang="en-US" sz="1800" dirty="0" smtClean="0"/>
          </a:p>
          <a:p>
            <a:pPr lvl="1">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2100578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50" y="205608"/>
            <a:ext cx="9124950" cy="661987"/>
          </a:xfrm>
        </p:spPr>
        <p:txBody>
          <a:bodyPr>
            <a:normAutofit/>
          </a:bodyPr>
          <a:lstStyle/>
          <a:p>
            <a:pPr algn="ctr" eaLnBrk="1" fontAlgn="auto" hangingPunct="1">
              <a:spcAft>
                <a:spcPts val="0"/>
              </a:spcAft>
              <a:defRPr/>
            </a:pPr>
            <a:r>
              <a:rPr lang="en-US" altLang="en-US" sz="4000" b="1" dirty="0" smtClean="0">
                <a:solidFill>
                  <a:srgbClr val="409995"/>
                </a:solidFill>
              </a:rPr>
              <a:t>research/data life cycles</a:t>
            </a:r>
            <a:endParaRPr lang="en-US" sz="4000" b="1" dirty="0">
              <a:solidFill>
                <a:srgbClr val="409995"/>
              </a:solidFill>
            </a:endParaRPr>
          </a:p>
        </p:txBody>
      </p:sp>
      <p:sp>
        <p:nvSpPr>
          <p:cNvPr id="56" name="TextBox 55"/>
          <p:cNvSpPr txBox="1"/>
          <p:nvPr/>
        </p:nvSpPr>
        <p:spPr>
          <a:xfrm>
            <a:off x="63080" y="5759439"/>
            <a:ext cx="2846541" cy="276999"/>
          </a:xfrm>
          <a:prstGeom prst="rect">
            <a:avLst/>
          </a:prstGeom>
          <a:noFill/>
        </p:spPr>
        <p:txBody>
          <a:bodyPr wrap="square" rtlCol="0">
            <a:spAutoFit/>
          </a:bodyPr>
          <a:lstStyle/>
          <a:p>
            <a:r>
              <a:rPr lang="en-US" sz="1200" dirty="0" smtClean="0"/>
              <a:t>Source: Adapted from </a:t>
            </a:r>
            <a:r>
              <a:rPr lang="en-US" sz="1200" dirty="0" smtClean="0">
                <a:hlinkClick r:id="rId3"/>
              </a:rPr>
              <a:t>DataOne</a:t>
            </a:r>
            <a:endParaRPr lang="en-US" sz="1200" dirty="0"/>
          </a:p>
        </p:txBody>
      </p:sp>
      <p:grpSp>
        <p:nvGrpSpPr>
          <p:cNvPr id="73" name="Group 72"/>
          <p:cNvGrpSpPr/>
          <p:nvPr/>
        </p:nvGrpSpPr>
        <p:grpSpPr>
          <a:xfrm>
            <a:off x="292768" y="1055528"/>
            <a:ext cx="8582493" cy="4879553"/>
            <a:chOff x="228600" y="1676400"/>
            <a:chExt cx="8582493" cy="4879553"/>
          </a:xfrm>
        </p:grpSpPr>
        <p:grpSp>
          <p:nvGrpSpPr>
            <p:cNvPr id="55" name="Group 54"/>
            <p:cNvGrpSpPr/>
            <p:nvPr/>
          </p:nvGrpSpPr>
          <p:grpSpPr>
            <a:xfrm>
              <a:off x="228600" y="1676400"/>
              <a:ext cx="8582493" cy="4879553"/>
              <a:chOff x="175907" y="1673647"/>
              <a:chExt cx="8582493" cy="4879553"/>
            </a:xfrm>
          </p:grpSpPr>
          <p:grpSp>
            <p:nvGrpSpPr>
              <p:cNvPr id="43" name="Group 42"/>
              <p:cNvGrpSpPr/>
              <p:nvPr/>
            </p:nvGrpSpPr>
            <p:grpSpPr>
              <a:xfrm>
                <a:off x="175907" y="1712938"/>
                <a:ext cx="8582493" cy="4840262"/>
                <a:chOff x="175907" y="1867757"/>
                <a:chExt cx="8582493" cy="4840262"/>
              </a:xfrm>
            </p:grpSpPr>
            <p:sp>
              <p:nvSpPr>
                <p:cNvPr id="17433" name="Rounded Rectangle 17432"/>
                <p:cNvSpPr/>
                <p:nvPr/>
              </p:nvSpPr>
              <p:spPr>
                <a:xfrm>
                  <a:off x="175907" y="4550882"/>
                  <a:ext cx="1174320" cy="97111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Planning</a:t>
                  </a:r>
                </a:p>
                <a:p>
                  <a:pPr algn="ctr"/>
                  <a:r>
                    <a:rPr lang="en-US" sz="1600" dirty="0" smtClean="0">
                      <a:solidFill>
                        <a:sysClr val="windowText" lastClr="000000"/>
                      </a:solidFill>
                    </a:rPr>
                    <a:t>Proposal</a:t>
                  </a:r>
                </a:p>
                <a:p>
                  <a:pPr algn="ctr"/>
                  <a:r>
                    <a:rPr lang="en-US" sz="1600" dirty="0" smtClean="0">
                      <a:solidFill>
                        <a:sysClr val="windowText" lastClr="000000"/>
                      </a:solidFill>
                    </a:rPr>
                    <a:t>Writing</a:t>
                  </a:r>
                  <a:endParaRPr lang="en-US" sz="1600" dirty="0">
                    <a:solidFill>
                      <a:sysClr val="windowText" lastClr="000000"/>
                    </a:solidFill>
                  </a:endParaRPr>
                </a:p>
              </p:txBody>
            </p:sp>
            <p:sp>
              <p:nvSpPr>
                <p:cNvPr id="61" name="Rounded Rectangle 60"/>
                <p:cNvSpPr/>
                <p:nvPr/>
              </p:nvSpPr>
              <p:spPr>
                <a:xfrm>
                  <a:off x="1860861" y="4550882"/>
                  <a:ext cx="1187139" cy="97111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Project</a:t>
                  </a:r>
                </a:p>
                <a:p>
                  <a:pPr algn="ctr"/>
                  <a:r>
                    <a:rPr lang="en-US" dirty="0" smtClean="0">
                      <a:solidFill>
                        <a:sysClr val="windowText" lastClr="000000"/>
                      </a:solidFill>
                    </a:rPr>
                    <a:t>Start</a:t>
                  </a:r>
                  <a:endParaRPr lang="en-US" dirty="0">
                    <a:solidFill>
                      <a:sysClr val="windowText" lastClr="000000"/>
                    </a:solidFill>
                  </a:endParaRPr>
                </a:p>
              </p:txBody>
            </p:sp>
            <p:sp>
              <p:nvSpPr>
                <p:cNvPr id="62" name="Rounded Rectangle 61"/>
                <p:cNvSpPr/>
                <p:nvPr/>
              </p:nvSpPr>
              <p:spPr>
                <a:xfrm>
                  <a:off x="7574126" y="4591156"/>
                  <a:ext cx="1174320" cy="97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Project End</a:t>
                  </a:r>
                  <a:endParaRPr lang="en-US" dirty="0">
                    <a:solidFill>
                      <a:sysClr val="windowText" lastClr="000000"/>
                    </a:solidFill>
                  </a:endParaRPr>
                </a:p>
              </p:txBody>
            </p:sp>
            <p:sp>
              <p:nvSpPr>
                <p:cNvPr id="63" name="Rounded Rectangle 62"/>
                <p:cNvSpPr/>
                <p:nvPr/>
              </p:nvSpPr>
              <p:spPr>
                <a:xfrm>
                  <a:off x="7584080" y="1904666"/>
                  <a:ext cx="1174320" cy="9711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a:t>
                  </a:r>
                </a:p>
                <a:p>
                  <a:pPr algn="ctr"/>
                  <a:r>
                    <a:rPr lang="en-US" dirty="0" smtClean="0">
                      <a:solidFill>
                        <a:sysClr val="windowText" lastClr="000000"/>
                      </a:solidFill>
                    </a:rPr>
                    <a:t>Archive</a:t>
                  </a:r>
                  <a:endParaRPr lang="en-US" dirty="0">
                    <a:solidFill>
                      <a:sysClr val="windowText" lastClr="000000"/>
                    </a:solidFill>
                  </a:endParaRPr>
                </a:p>
              </p:txBody>
            </p:sp>
            <p:sp>
              <p:nvSpPr>
                <p:cNvPr id="64" name="Rounded Rectangle 63"/>
                <p:cNvSpPr/>
                <p:nvPr/>
              </p:nvSpPr>
              <p:spPr>
                <a:xfrm>
                  <a:off x="3624462" y="1867757"/>
                  <a:ext cx="1404155" cy="10535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 Discovery</a:t>
                  </a:r>
                  <a:endParaRPr lang="en-US" dirty="0">
                    <a:solidFill>
                      <a:sysClr val="windowText" lastClr="000000"/>
                    </a:solidFill>
                  </a:endParaRPr>
                </a:p>
              </p:txBody>
            </p:sp>
            <p:cxnSp>
              <p:nvCxnSpPr>
                <p:cNvPr id="17435" name="Straight Arrow Connector 17434"/>
                <p:cNvCxnSpPr/>
                <p:nvPr/>
              </p:nvCxnSpPr>
              <p:spPr>
                <a:xfrm flipH="1" flipV="1">
                  <a:off x="8207670" y="3048000"/>
                  <a:ext cx="7376" cy="1178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36" name="TextBox 17435"/>
                <p:cNvSpPr txBox="1"/>
                <p:nvPr/>
              </p:nvSpPr>
              <p:spPr>
                <a:xfrm>
                  <a:off x="7193930" y="3553584"/>
                  <a:ext cx="999313" cy="307777"/>
                </a:xfrm>
                <a:prstGeom prst="rect">
                  <a:avLst/>
                </a:prstGeom>
                <a:noFill/>
              </p:spPr>
              <p:txBody>
                <a:bodyPr wrap="none" rtlCol="0">
                  <a:spAutoFit/>
                </a:bodyPr>
                <a:lstStyle/>
                <a:p>
                  <a:r>
                    <a:rPr lang="en-US" sz="1400" dirty="0" smtClean="0"/>
                    <a:t>Repository</a:t>
                  </a:r>
                  <a:endParaRPr lang="en-US" sz="1400" dirty="0"/>
                </a:p>
              </p:txBody>
            </p:sp>
            <p:cxnSp>
              <p:nvCxnSpPr>
                <p:cNvPr id="68" name="Straight Arrow Connector 67"/>
                <p:cNvCxnSpPr/>
                <p:nvPr/>
              </p:nvCxnSpPr>
              <p:spPr>
                <a:xfrm flipH="1" flipV="1">
                  <a:off x="5181600" y="2438400"/>
                  <a:ext cx="1769611" cy="9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277319" y="2888808"/>
                  <a:ext cx="0" cy="921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3355983" y="3124200"/>
                  <a:ext cx="3772393" cy="3583819"/>
                </a:xfrm>
                <a:prstGeom prst="roundRect">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5637304" y="2430968"/>
                  <a:ext cx="719492" cy="307777"/>
                </a:xfrm>
                <a:prstGeom prst="rect">
                  <a:avLst/>
                </a:prstGeom>
                <a:noFill/>
              </p:spPr>
              <p:txBody>
                <a:bodyPr wrap="none" rtlCol="0">
                  <a:spAutoFit/>
                </a:bodyPr>
                <a:lstStyle/>
                <a:p>
                  <a:r>
                    <a:rPr lang="en-US" sz="1400" dirty="0" smtClean="0"/>
                    <a:t>Re-Use</a:t>
                  </a:r>
                  <a:endParaRPr lang="en-US" sz="1400" dirty="0"/>
                </a:p>
              </p:txBody>
            </p:sp>
            <p:grpSp>
              <p:nvGrpSpPr>
                <p:cNvPr id="36" name="Group 35"/>
                <p:cNvGrpSpPr/>
                <p:nvPr/>
              </p:nvGrpSpPr>
              <p:grpSpPr>
                <a:xfrm rot="16200000">
                  <a:off x="3771518" y="3165679"/>
                  <a:ext cx="3200397" cy="3574646"/>
                  <a:chOff x="3693196" y="3162783"/>
                  <a:chExt cx="3200397" cy="3574646"/>
                </a:xfrm>
              </p:grpSpPr>
              <p:sp>
                <p:nvSpPr>
                  <p:cNvPr id="82" name="Rounded Rectangle 81"/>
                  <p:cNvSpPr/>
                  <p:nvPr/>
                </p:nvSpPr>
                <p:spPr>
                  <a:xfrm rot="5400000">
                    <a:off x="3926535" y="3777252"/>
                    <a:ext cx="917523" cy="29219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79" name="Rounded Rectangle 78"/>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smtClean="0">
                        <a:solidFill>
                          <a:schemeClr val="tx1"/>
                        </a:solidFill>
                      </a:rPr>
                      <a:t>Analyze</a:t>
                    </a:r>
                    <a:endParaRPr lang="en-US" sz="1250" dirty="0">
                      <a:solidFill>
                        <a:schemeClr val="tx1"/>
                      </a:solidFill>
                    </a:endParaRPr>
                  </a:p>
                </p:txBody>
              </p:sp>
              <p:sp>
                <p:nvSpPr>
                  <p:cNvPr id="80" name="Rounded Rectangle 79"/>
                  <p:cNvSpPr/>
                  <p:nvPr/>
                </p:nvSpPr>
                <p:spPr>
                  <a:xfrm rot="5400000">
                    <a:off x="5746737" y="5597459"/>
                    <a:ext cx="937380" cy="279505"/>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81" name="Rounded Rectangle 80"/>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76" name="Rounded Rectangle 75"/>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17432" name="Group 17431"/>
                  <p:cNvGrpSpPr>
                    <a:grpSpLocks noChangeAspect="1"/>
                  </p:cNvGrpSpPr>
                  <p:nvPr/>
                </p:nvGrpSpPr>
                <p:grpSpPr>
                  <a:xfrm>
                    <a:off x="3693196" y="3162783"/>
                    <a:ext cx="3118407" cy="3195968"/>
                    <a:chOff x="2372873" y="2119682"/>
                    <a:chExt cx="4230114" cy="4335325"/>
                  </a:xfrm>
                </p:grpSpPr>
                <p:sp>
                  <p:nvSpPr>
                    <p:cNvPr id="20" name="Rounded Rectangle 19"/>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22" name="Rounded Rectangle 21"/>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17415" name="Group 17414"/>
                    <p:cNvGrpSpPr/>
                    <p:nvPr/>
                  </p:nvGrpSpPr>
                  <p:grpSpPr>
                    <a:xfrm rot="1153209">
                      <a:off x="2541012" y="2393032"/>
                      <a:ext cx="4061975" cy="4061975"/>
                      <a:chOff x="2541012" y="1398012"/>
                      <a:chExt cx="4061975" cy="4061975"/>
                    </a:xfrm>
                  </p:grpSpPr>
                  <p:sp>
                    <p:nvSpPr>
                      <p:cNvPr id="17416" name="Freeform 17415"/>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17" name="Circular Arrow 17416"/>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18" name="Freeform 17417"/>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19" name="Circular Arrow 17418"/>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0" name="Freeform 17419"/>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1" name="Circular Arrow 17420"/>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2" name="Freeform 17421"/>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3" name="Circular Arrow 17422"/>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4" name="Freeform 17423"/>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5" name="Circular Arrow 17424"/>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6" name="Freeform 17425"/>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27" name="Circular Arrow 17426"/>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8" name="Freeform 17427"/>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29" name="Circular Arrow 17428"/>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30" name="Freeform 17429"/>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31" name="Circular Arrow 17430"/>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83" name="Rounded Rectangle 82"/>
                  <p:cNvSpPr/>
                  <p:nvPr/>
                </p:nvSpPr>
                <p:spPr>
                  <a:xfrm rot="5400000">
                    <a:off x="4908262" y="6123694"/>
                    <a:ext cx="910636" cy="31683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4" name="TextBox 33"/>
                  <p:cNvSpPr txBox="1"/>
                  <p:nvPr/>
                </p:nvSpPr>
                <p:spPr>
                  <a:xfrm rot="5400000">
                    <a:off x="4572000" y="4732417"/>
                    <a:ext cx="1491370" cy="338554"/>
                  </a:xfrm>
                  <a:prstGeom prst="rect">
                    <a:avLst/>
                  </a:prstGeom>
                  <a:noFill/>
                </p:spPr>
                <p:txBody>
                  <a:bodyPr wrap="none" rtlCol="0">
                    <a:spAutoFit/>
                  </a:bodyPr>
                  <a:lstStyle/>
                  <a:p>
                    <a:r>
                      <a:rPr lang="en-US" sz="1600" dirty="0" smtClean="0"/>
                      <a:t>Data Life Cycle</a:t>
                    </a:r>
                    <a:endParaRPr lang="en-US" sz="1600" dirty="0"/>
                  </a:p>
                </p:txBody>
              </p:sp>
            </p:grpSp>
            <p:sp>
              <p:nvSpPr>
                <p:cNvPr id="42" name="Bent-Up Arrow 41"/>
                <p:cNvSpPr/>
                <p:nvPr/>
              </p:nvSpPr>
              <p:spPr>
                <a:xfrm rot="10800000">
                  <a:off x="381000" y="2362200"/>
                  <a:ext cx="3056890" cy="832976"/>
                </a:xfrm>
                <a:prstGeom prst="bentUpArrow">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sp>
            <p:nvSpPr>
              <p:cNvPr id="94" name="TextBox 93"/>
              <p:cNvSpPr txBox="1"/>
              <p:nvPr/>
            </p:nvSpPr>
            <p:spPr>
              <a:xfrm>
                <a:off x="233334" y="1673647"/>
                <a:ext cx="1891287" cy="338554"/>
              </a:xfrm>
              <a:prstGeom prst="rect">
                <a:avLst/>
              </a:prstGeom>
              <a:noFill/>
            </p:spPr>
            <p:txBody>
              <a:bodyPr wrap="none" rtlCol="0">
                <a:spAutoFit/>
              </a:bodyPr>
              <a:lstStyle/>
              <a:p>
                <a:r>
                  <a:rPr lang="en-US" sz="1600" dirty="0" smtClean="0"/>
                  <a:t>Research Life Cycle</a:t>
                </a:r>
                <a:endParaRPr lang="en-US" sz="1600" dirty="0"/>
              </a:p>
            </p:txBody>
          </p:sp>
          <p:cxnSp>
            <p:nvCxnSpPr>
              <p:cNvPr id="97" name="Straight Arrow Connector 96"/>
              <p:cNvCxnSpPr/>
              <p:nvPr/>
            </p:nvCxnSpPr>
            <p:spPr>
              <a:xfrm>
                <a:off x="1371600" y="4876800"/>
                <a:ext cx="396131" cy="9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048000" y="4951281"/>
                <a:ext cx="460193" cy="1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flipV="1">
              <a:off x="7162800" y="4953000"/>
              <a:ext cx="28957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04115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92506"/>
            <a:ext cx="9144000" cy="641683"/>
          </a:xfrm>
        </p:spPr>
        <p:txBody>
          <a:bodyPr>
            <a:normAutofit/>
          </a:bodyPr>
          <a:lstStyle/>
          <a:p>
            <a:pPr algn="ctr"/>
            <a:r>
              <a:rPr lang="en-US" sz="4000" b="1" dirty="0" smtClean="0">
                <a:solidFill>
                  <a:srgbClr val="409995"/>
                </a:solidFill>
              </a:rPr>
              <a:t>key resources</a:t>
            </a:r>
            <a:endParaRPr lang="en-US" sz="4000" b="1" dirty="0">
              <a:solidFill>
                <a:srgbClr val="409995"/>
              </a:solidFill>
            </a:endParaRPr>
          </a:p>
        </p:txBody>
      </p:sp>
      <p:sp>
        <p:nvSpPr>
          <p:cNvPr id="3" name="Content Placeholder 2"/>
          <p:cNvSpPr>
            <a:spLocks noGrp="1"/>
          </p:cNvSpPr>
          <p:nvPr>
            <p:ph idx="1"/>
          </p:nvPr>
        </p:nvSpPr>
        <p:spPr>
          <a:xfrm>
            <a:off x="224971" y="1331495"/>
            <a:ext cx="8694440" cy="3994484"/>
          </a:xfrm>
        </p:spPr>
        <p:txBody>
          <a:bodyPr>
            <a:noAutofit/>
          </a:bodyPr>
          <a:lstStyle/>
          <a:p>
            <a:pPr>
              <a:buFont typeface="Wingdings" charset="2"/>
              <a:buChar char="q"/>
            </a:pPr>
            <a:r>
              <a:rPr lang="en-US" sz="2800" dirty="0" smtClean="0"/>
              <a:t> OHSU Big Data to Knowledge (BD2k) </a:t>
            </a:r>
            <a:r>
              <a:rPr lang="en-US" sz="2800" dirty="0" smtClean="0">
                <a:hlinkClick r:id="rId2"/>
              </a:rPr>
              <a:t>Open Educational Resources (OERs)</a:t>
            </a:r>
            <a:endParaRPr lang="en-US" sz="2800" dirty="0" smtClean="0"/>
          </a:p>
          <a:p>
            <a:pPr>
              <a:buFont typeface="Wingdings" charset="2"/>
              <a:buChar char="q"/>
            </a:pPr>
            <a:r>
              <a:rPr lang="en-US" sz="2800" dirty="0"/>
              <a:t> </a:t>
            </a:r>
            <a:r>
              <a:rPr lang="en-US" sz="2800" dirty="0" smtClean="0"/>
              <a:t>OHSU Library </a:t>
            </a:r>
            <a:r>
              <a:rPr lang="en-US" sz="2800" dirty="0" smtClean="0">
                <a:hlinkClick r:id="rId3"/>
              </a:rPr>
              <a:t>Data Webpage</a:t>
            </a:r>
            <a:endParaRPr lang="en-US" sz="2800" dirty="0" smtClean="0"/>
          </a:p>
          <a:p>
            <a:pPr>
              <a:buFont typeface="Wingdings" charset="2"/>
              <a:buChar char="q"/>
            </a:pPr>
            <a:r>
              <a:rPr lang="en-US" sz="2800" dirty="0" smtClean="0"/>
              <a:t> OHSU </a:t>
            </a:r>
            <a:r>
              <a:rPr lang="en-US" sz="2800" dirty="0"/>
              <a:t>RDM Librarian (1:1 consulting)</a:t>
            </a:r>
          </a:p>
          <a:p>
            <a:pPr>
              <a:buFont typeface="Wingdings" charset="2"/>
              <a:buChar char="q"/>
            </a:pPr>
            <a:r>
              <a:rPr lang="en-US" sz="2800" dirty="0" smtClean="0"/>
              <a:t> OHSU </a:t>
            </a:r>
            <a:r>
              <a:rPr lang="en-US" sz="2800" dirty="0"/>
              <a:t>Library Workshops: </a:t>
            </a:r>
            <a:r>
              <a:rPr lang="en-US" sz="2800" dirty="0">
                <a:hlinkClick r:id="rId4"/>
              </a:rPr>
              <a:t>Contact Us</a:t>
            </a:r>
            <a:endParaRPr lang="en-US" sz="2800" dirty="0"/>
          </a:p>
          <a:p>
            <a:pPr>
              <a:buFont typeface="Wingdings" charset="2"/>
              <a:buChar char="q"/>
            </a:pPr>
            <a:endParaRPr lang="en-US" sz="1800" dirty="0" smtClean="0"/>
          </a:p>
        </p:txBody>
      </p:sp>
    </p:spTree>
    <p:extLst>
      <p:ext uri="{BB962C8B-B14F-4D97-AF65-F5344CB8AC3E}">
        <p14:creationId xmlns:p14="http://schemas.microsoft.com/office/powerpoint/2010/main" val="38255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295" y="144380"/>
            <a:ext cx="9031705" cy="1200329"/>
          </a:xfrm>
          <a:prstGeom prst="rect">
            <a:avLst/>
          </a:prstGeom>
          <a:noFill/>
        </p:spPr>
        <p:txBody>
          <a:bodyPr wrap="square" rtlCol="0">
            <a:spAutoFit/>
          </a:bodyPr>
          <a:lstStyle/>
          <a:p>
            <a:pPr algn="ctr"/>
            <a:r>
              <a:rPr lang="en-US" sz="4000" b="1" dirty="0" smtClean="0">
                <a:solidFill>
                  <a:srgbClr val="409995"/>
                </a:solidFill>
                <a:latin typeface="+mj-lt"/>
                <a:ea typeface="Montserrat" charset="0"/>
                <a:cs typeface="Montserrat" charset="0"/>
              </a:rPr>
              <a:t>questions?</a:t>
            </a:r>
          </a:p>
          <a:p>
            <a:pPr algn="ctr"/>
            <a:endParaRPr lang="en-US" sz="3200" b="1" dirty="0" smtClean="0">
              <a:solidFill>
                <a:srgbClr val="409995"/>
              </a:solidFill>
              <a:latin typeface="+mj-lt"/>
            </a:endParaRPr>
          </a:p>
        </p:txBody>
      </p:sp>
      <p:sp>
        <p:nvSpPr>
          <p:cNvPr id="2" name="TextBox 1"/>
          <p:cNvSpPr txBox="1"/>
          <p:nvPr/>
        </p:nvSpPr>
        <p:spPr>
          <a:xfrm>
            <a:off x="1267326" y="2245894"/>
            <a:ext cx="6721642" cy="2492990"/>
          </a:xfrm>
          <a:prstGeom prst="rect">
            <a:avLst/>
          </a:prstGeom>
          <a:noFill/>
        </p:spPr>
        <p:txBody>
          <a:bodyPr wrap="square" rtlCol="0">
            <a:spAutoFit/>
          </a:bodyPr>
          <a:lstStyle/>
          <a:p>
            <a:pPr algn="ctr"/>
            <a:r>
              <a:rPr lang="en-US" sz="3600" dirty="0" smtClean="0"/>
              <a:t>Letisha R. Wyatt, PhD</a:t>
            </a:r>
          </a:p>
          <a:p>
            <a:pPr algn="ctr"/>
            <a:r>
              <a:rPr lang="en-US" sz="2800" dirty="0" smtClean="0"/>
              <a:t>wyattl@ohsu.edu</a:t>
            </a:r>
          </a:p>
          <a:p>
            <a:pPr algn="ctr"/>
            <a:r>
              <a:rPr lang="en-US" sz="2800" dirty="0" smtClean="0"/>
              <a:t>BICC 341</a:t>
            </a:r>
          </a:p>
          <a:p>
            <a:pPr algn="ctr"/>
            <a:r>
              <a:rPr lang="en-US" sz="2800" dirty="0" smtClean="0"/>
              <a:t>503.494.8627</a:t>
            </a:r>
          </a:p>
          <a:p>
            <a:pPr algn="ctr"/>
            <a:endParaRPr lang="en-US" sz="3600" dirty="0"/>
          </a:p>
        </p:txBody>
      </p:sp>
    </p:spTree>
    <p:extLst>
      <p:ext uri="{BB962C8B-B14F-4D97-AF65-F5344CB8AC3E}">
        <p14:creationId xmlns:p14="http://schemas.microsoft.com/office/powerpoint/2010/main" val="924773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315496"/>
            <a:ext cx="9144000" cy="1323439"/>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how about your </a:t>
            </a:r>
          </a:p>
          <a:p>
            <a:pPr algn="ctr"/>
            <a:r>
              <a:rPr lang="en-US" sz="4000" b="1" dirty="0" smtClean="0">
                <a:solidFill>
                  <a:srgbClr val="409995"/>
                </a:solidFill>
                <a:latin typeface="+mj-lt"/>
                <a:ea typeface="Montserrat" charset="0"/>
                <a:cs typeface="Montserrat" charset="0"/>
              </a:rPr>
              <a:t>data-related activities?</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22308757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before the data</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751610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781"/>
            <a:ext cx="9144000" cy="824812"/>
          </a:xfrm>
        </p:spPr>
        <p:txBody>
          <a:bodyPr>
            <a:normAutofit/>
          </a:bodyPr>
          <a:lstStyle/>
          <a:p>
            <a:pPr algn="ctr"/>
            <a:r>
              <a:rPr lang="en-US" sz="4000" b="1" dirty="0">
                <a:solidFill>
                  <a:srgbClr val="409995"/>
                </a:solidFill>
              </a:rPr>
              <a:t>d</a:t>
            </a:r>
            <a:r>
              <a:rPr lang="en-US" sz="4000" b="1" dirty="0" smtClean="0">
                <a:solidFill>
                  <a:srgbClr val="409995"/>
                </a:solidFill>
              </a:rPr>
              <a:t>ata management plan (dmp)</a:t>
            </a:r>
            <a:endParaRPr lang="en-US" sz="4000" b="1" dirty="0">
              <a:solidFill>
                <a:srgbClr val="409995"/>
              </a:solidFill>
            </a:endParaRPr>
          </a:p>
        </p:txBody>
      </p:sp>
      <p:grpSp>
        <p:nvGrpSpPr>
          <p:cNvPr id="24" name="Group 23"/>
          <p:cNvGrpSpPr/>
          <p:nvPr/>
        </p:nvGrpSpPr>
        <p:grpSpPr>
          <a:xfrm rot="16200000">
            <a:off x="376526" y="1351401"/>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343230" y="1889561"/>
            <a:ext cx="4137680" cy="3108543"/>
          </a:xfrm>
          <a:prstGeom prst="rect">
            <a:avLst/>
          </a:prstGeom>
          <a:noFill/>
        </p:spPr>
        <p:txBody>
          <a:bodyPr wrap="square" rtlCol="0">
            <a:spAutoFit/>
          </a:bodyPr>
          <a:lstStyle/>
          <a:p>
            <a:pPr marL="285750" indent="-285750">
              <a:buClr>
                <a:schemeClr val="accent1"/>
              </a:buClr>
              <a:buFont typeface="Wingdings" charset="2"/>
              <a:buChar char="q"/>
            </a:pPr>
            <a:r>
              <a:rPr lang="en-US" sz="2800" dirty="0" smtClean="0"/>
              <a:t> Collection: ?</a:t>
            </a:r>
          </a:p>
          <a:p>
            <a:pPr marL="285750" indent="-285750">
              <a:buClr>
                <a:schemeClr val="accent1"/>
              </a:buClr>
              <a:buFont typeface="Wingdings" charset="2"/>
              <a:buChar char="q"/>
            </a:pPr>
            <a:r>
              <a:rPr lang="en-US" sz="2800" dirty="0" smtClean="0"/>
              <a:t> Assurance: ?</a:t>
            </a:r>
          </a:p>
          <a:p>
            <a:pPr marL="285750" indent="-285750">
              <a:buClr>
                <a:schemeClr val="accent1"/>
              </a:buClr>
              <a:buFont typeface="Wingdings" charset="2"/>
              <a:buChar char="q"/>
            </a:pPr>
            <a:r>
              <a:rPr lang="en-US" sz="2800" dirty="0" smtClean="0"/>
              <a:t> Description:</a:t>
            </a:r>
            <a:r>
              <a:rPr lang="en-US" sz="2800" dirty="0"/>
              <a:t> </a:t>
            </a:r>
            <a:r>
              <a:rPr lang="en-US" sz="2800" dirty="0" smtClean="0"/>
              <a:t>?</a:t>
            </a:r>
          </a:p>
          <a:p>
            <a:pPr marL="285750" indent="-285750">
              <a:buClr>
                <a:schemeClr val="accent1"/>
              </a:buClr>
              <a:buFont typeface="Wingdings" charset="2"/>
              <a:buChar char="q"/>
            </a:pPr>
            <a:r>
              <a:rPr lang="en-US" sz="2800" dirty="0" smtClean="0"/>
              <a:t> Preservation</a:t>
            </a:r>
            <a:r>
              <a:rPr lang="en-US" sz="2800" dirty="0"/>
              <a:t>: </a:t>
            </a:r>
            <a:r>
              <a:rPr lang="en-US" sz="2800" dirty="0" smtClean="0"/>
              <a:t>?</a:t>
            </a:r>
            <a:endParaRPr lang="en-US" sz="2800" dirty="0"/>
          </a:p>
          <a:p>
            <a:pPr marL="285750" indent="-285750">
              <a:buClr>
                <a:schemeClr val="accent1"/>
              </a:buClr>
              <a:buFont typeface="Wingdings" charset="2"/>
              <a:buChar char="q"/>
            </a:pPr>
            <a:r>
              <a:rPr lang="en-US" sz="2800" dirty="0" smtClean="0"/>
              <a:t> Sharing/Discovery: ?</a:t>
            </a:r>
            <a:endParaRPr lang="en-US" sz="2800" dirty="0"/>
          </a:p>
          <a:p>
            <a:pPr marL="285750" indent="-285750">
              <a:buClr>
                <a:schemeClr val="accent1"/>
              </a:buClr>
              <a:buFont typeface="Wingdings" charset="2"/>
              <a:buChar char="q"/>
            </a:pPr>
            <a:r>
              <a:rPr lang="en-US" sz="2800" dirty="0" smtClean="0"/>
              <a:t> Analysis</a:t>
            </a:r>
            <a:r>
              <a:rPr lang="en-US" sz="2800" dirty="0"/>
              <a:t>: </a:t>
            </a:r>
            <a:r>
              <a:rPr lang="en-US" sz="2800" dirty="0" smtClean="0"/>
              <a:t>?</a:t>
            </a:r>
          </a:p>
          <a:p>
            <a:pPr marL="285750" indent="-285750">
              <a:buClr>
                <a:schemeClr val="accent1"/>
              </a:buClr>
              <a:buFont typeface="Wingdings" charset="2"/>
              <a:buChar char="q"/>
            </a:pPr>
            <a:endParaRPr lang="en-US" sz="2800" dirty="0" smtClean="0"/>
          </a:p>
        </p:txBody>
      </p:sp>
    </p:spTree>
    <p:extLst>
      <p:ext uri="{BB962C8B-B14F-4D97-AF65-F5344CB8AC3E}">
        <p14:creationId xmlns:p14="http://schemas.microsoft.com/office/powerpoint/2010/main" val="1257219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referRelativeResize="0">
            <a:picLocks noChangeAspect="1"/>
          </p:cNvPicPr>
          <p:nvPr/>
        </p:nvPicPr>
        <p:blipFill rotWithShape="1">
          <a:blip r:embed="rId3">
            <a:extLst>
              <a:ext uri="{28A0092B-C50C-407E-A947-70E740481C1C}">
                <a14:useLocalDpi xmlns:a14="http://schemas.microsoft.com/office/drawing/2010/main" val="0"/>
              </a:ext>
            </a:extLst>
          </a:blip>
          <a:srcRect l="24707" t="26169" r="23126" b="46002"/>
          <a:stretch/>
        </p:blipFill>
        <p:spPr>
          <a:xfrm>
            <a:off x="0" y="2318174"/>
            <a:ext cx="9144000" cy="3048754"/>
          </a:xfrm>
          <a:prstGeom prst="rect">
            <a:avLst/>
          </a:prstGeom>
          <a:ln>
            <a:noFill/>
          </a:ln>
          <a:effectLst>
            <a:outerShdw blurRad="190500" algn="tl" rotWithShape="0">
              <a:srgbClr val="000000">
                <a:alpha val="70000"/>
              </a:srgbClr>
            </a:outerShdw>
          </a:effectLst>
        </p:spPr>
      </p:pic>
      <p:sp>
        <p:nvSpPr>
          <p:cNvPr id="4" name="Rectangle 3"/>
          <p:cNvSpPr/>
          <p:nvPr/>
        </p:nvSpPr>
        <p:spPr>
          <a:xfrm>
            <a:off x="0" y="655480"/>
            <a:ext cx="9143999" cy="1292662"/>
          </a:xfrm>
          <a:prstGeom prst="rect">
            <a:avLst/>
          </a:prstGeom>
        </p:spPr>
        <p:txBody>
          <a:bodyPr wrap="square">
            <a:spAutoFit/>
          </a:bodyPr>
          <a:lstStyle/>
          <a:p>
            <a:pPr algn="ctr"/>
            <a:r>
              <a:rPr lang="en-US" sz="2600" b="1" dirty="0" smtClean="0">
                <a:solidFill>
                  <a:srgbClr val="409995"/>
                </a:solidFill>
              </a:rPr>
              <a:t>postdocs</a:t>
            </a:r>
            <a:r>
              <a:rPr lang="en-US" sz="2600" dirty="0" smtClean="0"/>
              <a:t> when surveyed asking “to what extent have you </a:t>
            </a:r>
            <a:r>
              <a:rPr lang="en-US" sz="2600" b="1" dirty="0" smtClean="0">
                <a:solidFill>
                  <a:srgbClr val="409995"/>
                </a:solidFill>
              </a:rPr>
              <a:t>dealt with</a:t>
            </a:r>
            <a:r>
              <a:rPr lang="en-US" sz="2600" dirty="0" smtClean="0"/>
              <a:t> NIH data sharing regulations or NSF </a:t>
            </a:r>
            <a:r>
              <a:rPr lang="en-US" sz="2600" b="1" dirty="0" smtClean="0">
                <a:solidFill>
                  <a:srgbClr val="409995"/>
                </a:solidFill>
              </a:rPr>
              <a:t>data management plans</a:t>
            </a:r>
            <a:r>
              <a:rPr lang="en-US" sz="2600" dirty="0" smtClean="0"/>
              <a:t>?”</a:t>
            </a:r>
            <a:endParaRPr lang="en-US" sz="2600" dirty="0"/>
          </a:p>
        </p:txBody>
      </p:sp>
      <p:sp>
        <p:nvSpPr>
          <p:cNvPr id="5" name="TextBox 4"/>
          <p:cNvSpPr txBox="1"/>
          <p:nvPr/>
        </p:nvSpPr>
        <p:spPr>
          <a:xfrm>
            <a:off x="122608" y="5736960"/>
            <a:ext cx="1930337" cy="246221"/>
          </a:xfrm>
          <a:prstGeom prst="rect">
            <a:avLst/>
          </a:prstGeom>
          <a:noFill/>
        </p:spPr>
        <p:txBody>
          <a:bodyPr wrap="none" rtlCol="0">
            <a:spAutoFit/>
          </a:bodyPr>
          <a:lstStyle/>
          <a:p>
            <a:r>
              <a:rPr lang="en-US" sz="1000" dirty="0" smtClean="0"/>
              <a:t>Source: </a:t>
            </a:r>
            <a:r>
              <a:rPr lang="en-US" sz="1000" dirty="0" smtClean="0">
                <a:hlinkClick r:id="rId4"/>
              </a:rPr>
              <a:t>NYU Medical Library</a:t>
            </a:r>
            <a:endParaRPr lang="en-US" sz="1000" dirty="0"/>
          </a:p>
        </p:txBody>
      </p:sp>
    </p:spTree>
    <p:extLst>
      <p:ext uri="{BB962C8B-B14F-4D97-AF65-F5344CB8AC3E}">
        <p14:creationId xmlns:p14="http://schemas.microsoft.com/office/powerpoint/2010/main" val="122139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5" y="1411705"/>
            <a:ext cx="8662736" cy="3970318"/>
          </a:xfrm>
          <a:prstGeom prst="rect">
            <a:avLst/>
          </a:prstGeom>
          <a:noFill/>
        </p:spPr>
        <p:txBody>
          <a:bodyPr wrap="square" rtlCol="0">
            <a:spAutoFit/>
          </a:bodyPr>
          <a:lstStyle/>
          <a:p>
            <a:r>
              <a:rPr lang="en-US" sz="3600" dirty="0" smtClean="0"/>
              <a:t>“</a:t>
            </a:r>
            <a:r>
              <a:rPr lang="en-US" sz="3600" dirty="0"/>
              <a:t>Every minute you spend in planning saves 10 minutes in execution; this gives </a:t>
            </a:r>
            <a:r>
              <a:rPr lang="en-US" sz="3600" dirty="0" smtClean="0"/>
              <a:t>you </a:t>
            </a:r>
            <a:r>
              <a:rPr lang="en-US" sz="3600" dirty="0"/>
              <a:t>a 1,000 percent </a:t>
            </a:r>
            <a:r>
              <a:rPr lang="en-US" sz="3600" dirty="0" smtClean="0"/>
              <a:t>return </a:t>
            </a:r>
            <a:r>
              <a:rPr lang="en-US" sz="3600" dirty="0"/>
              <a:t>on </a:t>
            </a:r>
            <a:r>
              <a:rPr lang="en-US" sz="3600" dirty="0" smtClean="0"/>
              <a:t>energy</a:t>
            </a:r>
            <a:r>
              <a:rPr lang="en-US" sz="3600" dirty="0"/>
              <a:t>!”</a:t>
            </a:r>
          </a:p>
          <a:p>
            <a:endParaRPr lang="en-US" sz="3600" dirty="0" smtClean="0"/>
          </a:p>
          <a:p>
            <a:r>
              <a:rPr lang="en-US" sz="3600" dirty="0"/>
              <a:t>	</a:t>
            </a:r>
            <a:r>
              <a:rPr lang="en-US" sz="3600" dirty="0" smtClean="0"/>
              <a:t>					(Brian Tracy)</a:t>
            </a:r>
            <a:endParaRPr lang="en-US" sz="3600" dirty="0"/>
          </a:p>
          <a:p>
            <a:endParaRPr lang="en-US" sz="3600" dirty="0"/>
          </a:p>
        </p:txBody>
      </p:sp>
    </p:spTree>
    <p:extLst>
      <p:ext uri="{BB962C8B-B14F-4D97-AF65-F5344CB8AC3E}">
        <p14:creationId xmlns:p14="http://schemas.microsoft.com/office/powerpoint/2010/main" val="12440343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302"/>
  <p:tag name="ORIGINAL_AUDIO_FILEPATH" val="C:\wamp\www\Box Sync\BD2K\OER Content\BDK07\Staged\Audio\cleanedAudio\BDK07-01_Slide05.wav"/>
  <p:tag name="ELAPSEDTIME" val="38.25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90"/>
  <p:tag name="ORIGINAL_AUDIO_FILEPATH" val="C:\wamp\www\Box Sync\BD2K\OER Content\BDK07\Staged\Audio\cleanedAudio\BDK07-01_Slide04.wav"/>
  <p:tag name="ELAPSEDTIME" val="29.99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320"/>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32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323"/>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325"/>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324"/>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94"/>
  <p:tag name="ORIGINAL_AUDIO_FILEPATH" val="C:\wamp\www\Box Sync\BD2K\OER Content\BDK14\Staged\Audio\BDK14-1\Slide 13.wav"/>
  <p:tag name="ELAPSEDTIME" val="28.082"/>
  <p:tag name="ARTICULATE_USED_LAYOUT" val="2"/>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97"/>
  <p:tag name="ORIGINAL_AUDIO_FILEPATH" val="C:\wamp\www\Box Sync\BD2K\OER Content\BDK14\Staged\Audio\BDK14-1\Slide 16.wav"/>
  <p:tag name="ELAPSEDTIME" val="11.912"/>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AUDIO_ID" val="298"/>
  <p:tag name="ORIGINAL_AUDIO_FILEPATH" val="C:\wamp\www\Box Sync\BD2K\OER Content\BDK14\Staged\Audio\BDK14-1\Slide 17.wav"/>
  <p:tag name="ELAPSEDTIME" val="20.902"/>
  <p:tag name="ARTICULATE_USED_LAYOUT" val="2"/>
</p:tagLst>
</file>

<file path=ppt/tags/tag23.xml><?xml version="1.0" encoding="utf-8"?>
<p:tagLst xmlns:a="http://schemas.openxmlformats.org/drawingml/2006/main" xmlns:r="http://schemas.openxmlformats.org/officeDocument/2006/relationships" xmlns:p="http://schemas.openxmlformats.org/presentationml/2006/main">
  <p:tag name="AUDIO_ID" val="303"/>
  <p:tag name="ARTICULATE_NAV_LEVEL" val="1"/>
  <p:tag name="ARTICULATE_SLIDE_PRESENTER_GUID" val="dcfdb496-386d-4137-9640-96f9297bbc48"/>
  <p:tag name="ARTICULATE_SLIDE_PAUSE" val="1"/>
  <p:tag name="ARTICULATE_LOCK_SLIDE" val="0"/>
  <p:tag name="ARTICULATE_HIDE_SLIDE" val="0"/>
  <p:tag name="ARTICULATE_PLAYER_CONTROL_PREVIOUS" val="True"/>
  <p:tag name="ARTICULATE_PLAYER_CONTROL_NEXT" val="True"/>
  <p:tag name="ARTICULATE_USED_LAYOUT" val="22"/>
  <p:tag name="ORIGINAL_AUDIO_FILEPATH" val="C:\wamp\www\Box Sync\BD2K\OER Content\BDK07\Staged\Audio\BDK07-01_Slide15_comb.wav"/>
  <p:tag name="ELAPSEDTIME" val="84.612"/>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305"/>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306"/>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308"/>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
  <p:tag name="ORIGINAL_AUDIO_FILEPATH" val="C:\wamp\www\Box Sync\BD2K\OER Content\BDK07\Staged\Audio\BDK07-01_Slide19_comb.wav"/>
  <p:tag name="ELAPSEDTIME" val="36.102"/>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25257</TotalTime>
  <Words>1601</Words>
  <Application>Microsoft Macintosh PowerPoint</Application>
  <PresentationFormat>On-screen Show (4:3)</PresentationFormat>
  <Paragraphs>341</Paragraphs>
  <Slides>41</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Calibri</vt:lpstr>
      <vt:lpstr>Calibri Light</vt:lpstr>
      <vt:lpstr>Century Gothic</vt:lpstr>
      <vt:lpstr>Montserrat</vt:lpstr>
      <vt:lpstr>Wingdings</vt:lpstr>
      <vt:lpstr>Arial</vt:lpstr>
      <vt:lpstr>Gallery</vt:lpstr>
      <vt:lpstr>1_Office Theme</vt:lpstr>
      <vt:lpstr>PowerPoint Presentation</vt:lpstr>
      <vt:lpstr>agenda &amp; learning outcomes</vt:lpstr>
      <vt:lpstr>why is data tlc important?</vt:lpstr>
      <vt:lpstr>research/data life cycles</vt:lpstr>
      <vt:lpstr>PowerPoint Presentation</vt:lpstr>
      <vt:lpstr>PowerPoint Presentation</vt:lpstr>
      <vt:lpstr>data management plan (dmp)</vt:lpstr>
      <vt:lpstr>PowerPoint Presentation</vt:lpstr>
      <vt:lpstr>PowerPoint Presentation</vt:lpstr>
      <vt:lpstr>PowerPoint Presentation</vt:lpstr>
      <vt:lpstr>PowerPoint Presentation</vt:lpstr>
      <vt:lpstr>data standards in practice</vt:lpstr>
      <vt:lpstr>different definitions for ‘data standards’</vt:lpstr>
      <vt:lpstr>ways to standardize I</vt:lpstr>
      <vt:lpstr>ways to standardize II</vt:lpstr>
      <vt:lpstr>ways to standardize III</vt:lpstr>
      <vt:lpstr>ways to standardize IV</vt:lpstr>
      <vt:lpstr>ways to standardize V</vt:lpstr>
      <vt:lpstr>PowerPoint Presentation</vt:lpstr>
      <vt:lpstr>PowerPoint Presentation</vt:lpstr>
      <vt:lpstr>information loss</vt:lpstr>
      <vt:lpstr>PowerPoint Presentation</vt:lpstr>
      <vt:lpstr>data management plan (dmp)</vt:lpstr>
      <vt:lpstr>how do you describe your data?</vt:lpstr>
      <vt:lpstr>stable file formats</vt:lpstr>
      <vt:lpstr>how will you store &amp; backup the data?</vt:lpstr>
      <vt:lpstr>how will you store &amp; backup the data?</vt:lpstr>
      <vt:lpstr>how long will you keep the data?</vt:lpstr>
      <vt:lpstr>preservation &amp; sharing</vt:lpstr>
      <vt:lpstr>‘FAIR’ data principles</vt:lpstr>
      <vt:lpstr>PowerPoint Presentation</vt:lpstr>
      <vt:lpstr>incentives</vt:lpstr>
      <vt:lpstr>funding agency mandates</vt:lpstr>
      <vt:lpstr>funding agency mandates</vt:lpstr>
      <vt:lpstr>journal reporting requirements</vt:lpstr>
      <vt:lpstr>PowerPoint Presentation</vt:lpstr>
      <vt:lpstr>dmp tool</vt:lpstr>
      <vt:lpstr>PowerPoint Presentation</vt:lpstr>
      <vt:lpstr>recap</vt:lpstr>
      <vt:lpstr>key resources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 Champieux</dc:creator>
  <cp:lastModifiedBy>Microsoft Office User</cp:lastModifiedBy>
  <cp:revision>291</cp:revision>
  <cp:lastPrinted>2016-10-13T19:09:48Z</cp:lastPrinted>
  <dcterms:created xsi:type="dcterms:W3CDTF">2016-07-15T21:56:35Z</dcterms:created>
  <dcterms:modified xsi:type="dcterms:W3CDTF">2017-03-15T18:32:07Z</dcterms:modified>
</cp:coreProperties>
</file>